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456" r:id="rId2"/>
    <p:sldId id="582" r:id="rId3"/>
    <p:sldId id="583" r:id="rId4"/>
    <p:sldId id="596" r:id="rId5"/>
    <p:sldId id="584" r:id="rId6"/>
    <p:sldId id="594" r:id="rId7"/>
    <p:sldId id="612" r:id="rId8"/>
    <p:sldId id="585" r:id="rId9"/>
    <p:sldId id="595" r:id="rId10"/>
    <p:sldId id="600" r:id="rId11"/>
    <p:sldId id="599" r:id="rId12"/>
    <p:sldId id="589" r:id="rId13"/>
    <p:sldId id="606" r:id="rId14"/>
    <p:sldId id="607" r:id="rId15"/>
    <p:sldId id="610" r:id="rId16"/>
    <p:sldId id="604" r:id="rId17"/>
    <p:sldId id="608" r:id="rId18"/>
    <p:sldId id="614" r:id="rId19"/>
    <p:sldId id="616" r:id="rId20"/>
    <p:sldId id="617" r:id="rId21"/>
    <p:sldId id="613" r:id="rId22"/>
    <p:sldId id="615" r:id="rId23"/>
    <p:sldId id="618" r:id="rId24"/>
    <p:sldId id="620" r:id="rId25"/>
    <p:sldId id="621" r:id="rId26"/>
    <p:sldId id="609" r:id="rId27"/>
    <p:sldId id="5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CCFF"/>
    <a:srgbClr val="CCCCFF"/>
    <a:srgbClr val="9900FF"/>
    <a:srgbClr val="00CC00"/>
    <a:srgbClr val="00FF99"/>
    <a:srgbClr val="CCFFCC"/>
    <a:srgbClr val="FFCCFF"/>
    <a:srgbClr val="FF5050"/>
    <a:srgbClr val="222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6013" autoAdjust="0"/>
  </p:normalViewPr>
  <p:slideViewPr>
    <p:cSldViewPr snapToGrid="0">
      <p:cViewPr varScale="1">
        <p:scale>
          <a:sx n="92" d="100"/>
          <a:sy n="92" d="100"/>
        </p:scale>
        <p:origin x="2076" y="90"/>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794E61-476D-CE9E-3735-49C2164E17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94E8B9-013E-6FC9-2BC5-789D86C3A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4000B-0CD0-4277-A3E0-0455A8F07DD0}" type="datetimeFigureOut">
              <a:rPr lang="en-US" smtClean="0"/>
              <a:t>12/29/2024</a:t>
            </a:fld>
            <a:endParaRPr lang="en-US"/>
          </a:p>
        </p:txBody>
      </p:sp>
      <p:sp>
        <p:nvSpPr>
          <p:cNvPr id="5" name="Slide Number Placeholder 4">
            <a:extLst>
              <a:ext uri="{FF2B5EF4-FFF2-40B4-BE49-F238E27FC236}">
                <a16:creationId xmlns:a16="http://schemas.microsoft.com/office/drawing/2014/main" id="{A125E121-C26F-1374-C3B0-3595B216C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E1523-1EE5-4F4A-9F3A-BAC054EE23AD}" type="slidenum">
              <a:rPr lang="en-US" smtClean="0"/>
              <a:t>‹#›</a:t>
            </a:fld>
            <a:endParaRPr lang="en-US"/>
          </a:p>
        </p:txBody>
      </p:sp>
    </p:spTree>
    <p:extLst>
      <p:ext uri="{BB962C8B-B14F-4D97-AF65-F5344CB8AC3E}">
        <p14:creationId xmlns:p14="http://schemas.microsoft.com/office/powerpoint/2010/main" val="423012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15930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271452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ác thông số </a:t>
            </a:r>
            <a:r>
              <a:rPr lang="vi-VN" b="1" dirty="0"/>
              <a:t>ROC</a:t>
            </a:r>
            <a:r>
              <a:rPr lang="vi-VN" dirty="0"/>
              <a:t>, </a:t>
            </a:r>
            <a:r>
              <a:rPr lang="vi-VN" b="1" dirty="0"/>
              <a:t>AUC</a:t>
            </a:r>
            <a:r>
              <a:rPr lang="vi-VN" dirty="0"/>
              <a:t>, </a:t>
            </a:r>
            <a:r>
              <a:rPr lang="vi-VN" b="1" dirty="0"/>
              <a:t>Recall</a:t>
            </a:r>
            <a:r>
              <a:rPr lang="vi-VN" dirty="0"/>
              <a:t>, </a:t>
            </a:r>
            <a:r>
              <a:rPr lang="vi-VN" b="1" dirty="0"/>
              <a:t>F1</a:t>
            </a:r>
            <a:r>
              <a:rPr lang="vi-VN" dirty="0"/>
              <a:t>, </a:t>
            </a:r>
            <a:r>
              <a:rPr lang="vi-VN" b="1" dirty="0"/>
              <a:t>Precision</a:t>
            </a:r>
            <a:r>
              <a:rPr lang="vi-VN" dirty="0"/>
              <a:t>, và </a:t>
            </a:r>
            <a:r>
              <a:rPr lang="vi-VN" b="1" dirty="0"/>
              <a:t>Accuracy</a:t>
            </a:r>
            <a:r>
              <a:rPr lang="vi-VN" dirty="0"/>
              <a:t> đều là các chỉ số quan trọng trong việc đánh giá hiệu quả của các mô hình học máy, đặc biệt trong các bài toán phân loại. Dưới đây là ý nghĩa và cách tính của từng thông số:</a:t>
            </a:r>
          </a:p>
          <a:p>
            <a:r>
              <a:rPr lang="vi-VN" b="1" dirty="0"/>
              <a:t>1. ROC (Receiver Operating Characteristic Curve)</a:t>
            </a:r>
          </a:p>
          <a:p>
            <a:pPr>
              <a:buFont typeface="Arial" panose="020B0604020202020204" pitchFamily="34" charset="0"/>
              <a:buChar char="•"/>
            </a:pPr>
            <a:r>
              <a:rPr lang="vi-VN" b="1" dirty="0"/>
              <a:t>Ý nghĩa</a:t>
            </a:r>
            <a:r>
              <a:rPr lang="vi-VN" dirty="0"/>
              <a:t>: ROC là một đồ thị biểu diễn khả năng phân loại của mô hình phân loại nhị phân. Trục hoành (x-axis) là </a:t>
            </a:r>
            <a:r>
              <a:rPr lang="vi-VN" b="1" dirty="0"/>
              <a:t>Tỷ lệ False Positive</a:t>
            </a:r>
            <a:r>
              <a:rPr lang="vi-VN" dirty="0"/>
              <a:t> (FPR - False Positive Rate), và trục tung (y-axis) là </a:t>
            </a:r>
            <a:r>
              <a:rPr lang="vi-VN" b="1" dirty="0"/>
              <a:t>Tỷ lệ True Positive</a:t>
            </a:r>
            <a:r>
              <a:rPr lang="vi-VN" dirty="0"/>
              <a:t> (TPR - True Positive Rate), hay còn gọi là </a:t>
            </a:r>
            <a:r>
              <a:rPr lang="vi-VN" b="1" dirty="0"/>
              <a:t>Recall</a:t>
            </a:r>
            <a:r>
              <a:rPr lang="vi-VN" dirty="0"/>
              <a:t>.</a:t>
            </a:r>
          </a:p>
          <a:p>
            <a:pPr>
              <a:buFont typeface="Arial" panose="020B0604020202020204" pitchFamily="34" charset="0"/>
              <a:buChar char="•"/>
            </a:pPr>
            <a:r>
              <a:rPr lang="vi-VN" b="1" dirty="0"/>
              <a:t>Mục đích</a:t>
            </a:r>
            <a:r>
              <a:rPr lang="vi-VN" dirty="0"/>
              <a:t>: ROC giúp chúng ta đánh giá mức độ phân biệt của mô hình giữa các lớp. Mô hình lý tưởng sẽ có một ROC curve có diện tích càng gần với góc trên bên trái của đồ thị, càng tốt.</a:t>
            </a:r>
          </a:p>
          <a:p>
            <a:r>
              <a:rPr lang="vi-VN" b="1" dirty="0"/>
              <a:t>2. AUC (Area Under the Curve)</a:t>
            </a:r>
          </a:p>
          <a:p>
            <a:pPr>
              <a:buFont typeface="Arial" panose="020B0604020202020204" pitchFamily="34" charset="0"/>
              <a:buChar char="•"/>
            </a:pPr>
            <a:r>
              <a:rPr lang="vi-VN" b="1" dirty="0"/>
              <a:t>Ý nghĩa</a:t>
            </a:r>
            <a:r>
              <a:rPr lang="vi-VN" dirty="0"/>
              <a:t>: AUC là diện tích dưới đường cong ROC. Giá trị của AUC nằm trong khoảng từ 0 đến 1, với giá trị càng cao thì mô hình càng tốt.</a:t>
            </a:r>
          </a:p>
          <a:p>
            <a:pPr>
              <a:buFont typeface="Arial" panose="020B0604020202020204" pitchFamily="34" charset="0"/>
              <a:buChar char="•"/>
            </a:pPr>
            <a:r>
              <a:rPr lang="vi-VN" b="1" dirty="0"/>
              <a:t>Mục đích</a:t>
            </a:r>
            <a:r>
              <a:rPr lang="vi-VN" dirty="0"/>
              <a:t>: AUC đo lường khả năng phân biệt của mô hình. Nếu AUC = 0.5, mô hình không có khả năng phân biệt giữa các lớp. Nếu AUC = 1, mô hình phân loại chính xác tuyệt đối.</a:t>
            </a:r>
          </a:p>
          <a:p>
            <a:r>
              <a:rPr lang="vi-VN" b="1" dirty="0"/>
              <a:t>3. Recall (Sensitivity, True Positive Rate)</a:t>
            </a:r>
          </a:p>
          <a:p>
            <a:pPr>
              <a:buFont typeface="Arial" panose="020B0604020202020204" pitchFamily="34" charset="0"/>
              <a:buChar char="•"/>
            </a:pPr>
            <a:r>
              <a:rPr lang="vi-VN" b="1" dirty="0"/>
              <a:t>Ý nghĩa</a:t>
            </a:r>
            <a:r>
              <a:rPr lang="vi-VN" dirty="0"/>
              <a:t>: Recall là tỷ lệ số lượng các điểm dữ liệu thực sự thuộc lớp dương tính (positive class) được mô hình nhận diện đúng.</a:t>
            </a:r>
          </a:p>
          <a:p>
            <a:pPr>
              <a:buFont typeface="Arial" panose="020B0604020202020204" pitchFamily="34" charset="0"/>
              <a:buChar char="•"/>
            </a:pPr>
            <a:r>
              <a:rPr lang="vi-VN" b="1" dirty="0"/>
              <a:t>Mục đích</a:t>
            </a:r>
            <a:r>
              <a:rPr lang="vi-VN" dirty="0"/>
              <a:t>: Recall cho biết khả năng của mô hình trong việc phát hiện tất cả các trường hợp dương tính. Một mô hình có Recall cao sẽ không bỏ sót những trường hợp dương tính.</a:t>
            </a:r>
          </a:p>
          <a:p>
            <a:r>
              <a:rPr lang="vi-VN" b="1" dirty="0"/>
              <a:t>4. Precision</a:t>
            </a:r>
          </a:p>
          <a:p>
            <a:pPr>
              <a:buFont typeface="Arial" panose="020B0604020202020204" pitchFamily="34" charset="0"/>
              <a:buChar char="•"/>
            </a:pPr>
            <a:r>
              <a:rPr lang="vi-VN" b="1" dirty="0"/>
              <a:t>Ý nghĩa</a:t>
            </a:r>
            <a:r>
              <a:rPr lang="vi-VN" dirty="0"/>
              <a:t>: Precision là tỷ lệ số lượng các điểm dữ liệu mà mô hình phân loại là dương tính thực tế là dương tính.</a:t>
            </a:r>
          </a:p>
          <a:p>
            <a:pPr>
              <a:buFont typeface="Arial" panose="020B0604020202020204" pitchFamily="34" charset="0"/>
              <a:buChar char="•"/>
            </a:pPr>
            <a:r>
              <a:rPr lang="vi-VN" b="1" dirty="0"/>
              <a:t>Mục đích</a:t>
            </a:r>
            <a:r>
              <a:rPr lang="vi-VN" dirty="0"/>
              <a:t>: Precision đo lường độ chính xác của mô hình khi dự đoán là dương tính. Nếu Precision cao, mô hình sẽ ít dự đoán sai về lớp dương tính.</a:t>
            </a:r>
          </a:p>
          <a:p>
            <a:r>
              <a:rPr lang="vi-VN" b="1" dirty="0"/>
              <a:t>5. F1 Score</a:t>
            </a:r>
          </a:p>
          <a:p>
            <a:pPr>
              <a:buFont typeface="Arial" panose="020B0604020202020204" pitchFamily="34" charset="0"/>
              <a:buChar char="•"/>
            </a:pPr>
            <a:r>
              <a:rPr lang="vi-VN" b="1" dirty="0"/>
              <a:t>Ý nghĩa</a:t>
            </a:r>
            <a:r>
              <a:rPr lang="vi-VN" dirty="0"/>
              <a:t>: F1 Score là trung bình hài hòa giữa Precision và Recall. F1 là một chỉ số quan trọng khi cân nhắc cả độ chính xác (Precision) và khả năng phát hiện (Recall).</a:t>
            </a:r>
          </a:p>
          <a:p>
            <a:pPr>
              <a:buFont typeface="Arial" panose="020B0604020202020204" pitchFamily="34" charset="0"/>
              <a:buChar char="•"/>
            </a:pPr>
            <a:r>
              <a:rPr lang="vi-VN" b="1" dirty="0"/>
              <a:t>Mục đích</a:t>
            </a:r>
            <a:r>
              <a:rPr lang="vi-VN" dirty="0"/>
              <a:t>: F1 Score hữu ích khi bạn cần một chỉ số kết hợp để đánh giá mô hình trong trường hợp có sự mất cân đối giữa các lớp, chẳng hạn như khi số lượng mẫu dương tính và âm tính rất khác nhau.</a:t>
            </a:r>
          </a:p>
          <a:p>
            <a:r>
              <a:rPr lang="vi-VN" b="1" dirty="0"/>
              <a:t>6. Accuracy</a:t>
            </a:r>
          </a:p>
          <a:p>
            <a:pPr>
              <a:buFont typeface="Arial" panose="020B0604020202020204" pitchFamily="34" charset="0"/>
              <a:buChar char="•"/>
            </a:pPr>
            <a:r>
              <a:rPr lang="vi-VN" b="1" dirty="0"/>
              <a:t>Ý nghĩa</a:t>
            </a:r>
            <a:r>
              <a:rPr lang="vi-VN" dirty="0"/>
              <a:t>: Accuracy là tỷ lệ số lượng dự đoán chính xác trên tổng số dự đoán.</a:t>
            </a:r>
          </a:p>
          <a:p>
            <a:pPr>
              <a:buFont typeface="Arial" panose="020B0604020202020204" pitchFamily="34" charset="0"/>
              <a:buChar char="•"/>
            </a:pPr>
            <a:r>
              <a:rPr lang="vi-VN" b="1" dirty="0"/>
              <a:t>Mục đích</a:t>
            </a:r>
            <a:r>
              <a:rPr lang="vi-VN" dirty="0"/>
              <a:t>: Accuracy đo lường tỷ lệ các dự đoán đúng. Tuy nhiên, Accuracy có thể bị lệch khi dữ liệu không cân bằng (chẳng hạn như trong bài toán phân loại với lớp không cân đối).</a:t>
            </a:r>
          </a:p>
          <a:p>
            <a:r>
              <a:rPr lang="vi-VN" b="1" dirty="0"/>
              <a:t>Tóm tắt các chỉ số và ý nghĩa:</a:t>
            </a:r>
          </a:p>
          <a:p>
            <a:pPr>
              <a:buFont typeface="Arial" panose="020B0604020202020204" pitchFamily="34" charset="0"/>
              <a:buChar char="•"/>
            </a:pPr>
            <a:r>
              <a:rPr lang="vi-VN" b="1" dirty="0"/>
              <a:t>ROC</a:t>
            </a:r>
            <a:r>
              <a:rPr lang="vi-VN" dirty="0"/>
              <a:t>: Đồ thị thể hiện hiệu suất phân loại.</a:t>
            </a:r>
          </a:p>
          <a:p>
            <a:pPr>
              <a:buFont typeface="Arial" panose="020B0604020202020204" pitchFamily="34" charset="0"/>
              <a:buChar char="•"/>
            </a:pPr>
            <a:r>
              <a:rPr lang="vi-VN" b="1" dirty="0"/>
              <a:t>AUC</a:t>
            </a:r>
            <a:r>
              <a:rPr lang="vi-VN" dirty="0"/>
              <a:t>: Đo khả năng phân biệt của mô hình, giá trị càng cao càng tốt.</a:t>
            </a:r>
          </a:p>
          <a:p>
            <a:pPr>
              <a:buFont typeface="Arial" panose="020B0604020202020204" pitchFamily="34" charset="0"/>
              <a:buChar char="•"/>
            </a:pPr>
            <a:r>
              <a:rPr lang="vi-VN" b="1" dirty="0"/>
              <a:t>Recall</a:t>
            </a:r>
            <a:r>
              <a:rPr lang="vi-VN" dirty="0"/>
              <a:t>: Khả năng phát hiện các trường hợp dương tính.</a:t>
            </a:r>
          </a:p>
          <a:p>
            <a:pPr>
              <a:buFont typeface="Arial" panose="020B0604020202020204" pitchFamily="34" charset="0"/>
              <a:buChar char="•"/>
            </a:pPr>
            <a:r>
              <a:rPr lang="vi-VN" b="1" dirty="0"/>
              <a:t>Precision</a:t>
            </a:r>
            <a:r>
              <a:rPr lang="vi-VN" dirty="0"/>
              <a:t>: Độ chính xác của các dự đoán dương tính.</a:t>
            </a:r>
          </a:p>
          <a:p>
            <a:pPr>
              <a:buFont typeface="Arial" panose="020B0604020202020204" pitchFamily="34" charset="0"/>
              <a:buChar char="•"/>
            </a:pPr>
            <a:r>
              <a:rPr lang="vi-VN" b="1" dirty="0"/>
              <a:t>F1 Score</a:t>
            </a:r>
            <a:r>
              <a:rPr lang="vi-VN" dirty="0"/>
              <a:t>: Trung bình hài hòa của Precision và Recall.</a:t>
            </a:r>
          </a:p>
          <a:p>
            <a:pPr>
              <a:buFont typeface="Arial" panose="020B0604020202020204" pitchFamily="34" charset="0"/>
              <a:buChar char="•"/>
            </a:pPr>
            <a:r>
              <a:rPr lang="vi-VN" b="1" dirty="0"/>
              <a:t>Accuracy</a:t>
            </a:r>
            <a:r>
              <a:rPr lang="vi-VN" dirty="0"/>
              <a:t>: Tỷ lệ dự đoán đúng tổng thể.</a:t>
            </a:r>
          </a:p>
          <a:p>
            <a:r>
              <a:rPr lang="vi-VN" dirty="0"/>
              <a:t>Các chỉ số này đều quan trọng và có thể giúp bạn lựa chọn mô hình phù hợp trong các bài toán phân loại, tùy vào mục tiêu cụ thể mà bạn muốn đạt được.</a:t>
            </a:r>
          </a:p>
          <a:p>
            <a:r>
              <a:rPr lang="vi-VN" dirty="0"/>
              <a:t>4o mini</a:t>
            </a:r>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r>
              <a:rPr lang="en-US" dirty="0"/>
              <a:t>.</a:t>
            </a: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76846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280495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355758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Nhận xét bảng này cần dựa trên các số liệu Precision, Recall, F1-score và Accuracy của từng phương pháp tổng hợp trọng số (Mean-Based Avg, Weighted Avg, Federated Avg). Dưới đây là một số nhận xét chi tiết:</a:t>
            </a:r>
            <a:br>
              <a:rPr lang="vi-VN" dirty="0"/>
            </a:br>
            <a:r>
              <a:rPr lang="vi-VN" dirty="0"/>
              <a:t>1. </a:t>
            </a:r>
            <a:r>
              <a:rPr lang="vi-VN" b="1" dirty="0"/>
              <a:t>Precision và Recall giữa các lớp</a:t>
            </a:r>
            <a:r>
              <a:rPr lang="vi-VN" dirty="0"/>
              <a:t>:</a:t>
            </a:r>
            <a:br>
              <a:rPr lang="vi-VN" dirty="0"/>
            </a:br>
            <a:r>
              <a:rPr lang="vi-VN" dirty="0"/>
              <a:t>• Với lớp </a:t>
            </a:r>
            <a:r>
              <a:rPr lang="vi-VN" b="1" dirty="0"/>
              <a:t>Benign</a:t>
            </a:r>
            <a:r>
              <a:rPr lang="vi-VN" dirty="0"/>
              <a:t>, tất cả các phương pháp đều có Precision và Recall rất cao (gần 1), cho thấy các mẫu này được phân loại tốt.</a:t>
            </a:r>
            <a:br>
              <a:rPr lang="vi-VN" dirty="0"/>
            </a:br>
            <a:r>
              <a:rPr lang="vi-VN" dirty="0"/>
              <a:t>• Các lớp như </a:t>
            </a:r>
            <a:r>
              <a:rPr lang="vi-VN" b="1" dirty="0"/>
              <a:t>Backdoor</a:t>
            </a:r>
            <a:r>
              <a:rPr lang="vi-VN" dirty="0"/>
              <a:t>, </a:t>
            </a:r>
            <a:r>
              <a:rPr lang="vi-VN" b="1" dirty="0"/>
              <a:t>Worms</a:t>
            </a:r>
            <a:r>
              <a:rPr lang="vi-VN" dirty="0"/>
              <a:t>, và </a:t>
            </a:r>
            <a:r>
              <a:rPr lang="vi-VN" b="1" dirty="0"/>
              <a:t>Shellcode</a:t>
            </a:r>
            <a:r>
              <a:rPr lang="vi-VN" dirty="0"/>
              <a:t> có Precision và Recall rất thấp, đặc biệt là với </a:t>
            </a:r>
            <a:r>
              <a:rPr lang="vi-VN" b="1" dirty="0"/>
              <a:t>Federated Avg</a:t>
            </a:r>
            <a:r>
              <a:rPr lang="vi-VN" dirty="0"/>
              <a:t>. Điều này cho thấy các phương pháp gặp khó khăn trong việc nhận diện các loại tấn công nhỏ hoặc hiếm.</a:t>
            </a:r>
            <a:br>
              <a:rPr lang="vi-VN" dirty="0"/>
            </a:br>
            <a:r>
              <a:rPr lang="vi-VN" dirty="0"/>
              <a:t>2. </a:t>
            </a:r>
            <a:r>
              <a:rPr lang="vi-VN" b="1" dirty="0"/>
              <a:t>F1-Score</a:t>
            </a:r>
            <a:r>
              <a:rPr lang="vi-VN" dirty="0"/>
              <a:t>:</a:t>
            </a:r>
            <a:br>
              <a:rPr lang="vi-VN" dirty="0"/>
            </a:br>
            <a:r>
              <a:rPr lang="vi-VN" dirty="0"/>
              <a:t>• Các lớp có số lượng mẫu nhỏ (như Backdoor, Worms, Shellcode) có F1-score rất thấp (&lt; 0.1). Ngược lại, các lớp phổ biến như Benign hoặc Exploits có F1-score cao hơn.</a:t>
            </a:r>
            <a:br>
              <a:rPr lang="vi-VN" dirty="0"/>
            </a:br>
            <a:r>
              <a:rPr lang="vi-VN" dirty="0"/>
              <a:t>• Sự chênh lệch F1-score giữa các phương pháp (Weighted Avg và Federated Avg) không lớn, nhưng có thể thấy </a:t>
            </a:r>
            <a:r>
              <a:rPr lang="vi-VN" b="1" dirty="0"/>
              <a:t>Weighted Avg</a:t>
            </a:r>
            <a:r>
              <a:rPr lang="vi-VN" dirty="0"/>
              <a:t> thường có kết quả tốt hơn một chút.</a:t>
            </a:r>
            <a:br>
              <a:rPr lang="vi-VN" dirty="0"/>
            </a:br>
            <a:r>
              <a:rPr lang="vi-VN" dirty="0"/>
              <a:t>3. </a:t>
            </a:r>
            <a:r>
              <a:rPr lang="vi-VN" b="1" dirty="0"/>
              <a:t>Macro Avg và Weighted Avg</a:t>
            </a:r>
            <a:r>
              <a:rPr lang="vi-VN" dirty="0"/>
              <a:t>:</a:t>
            </a:r>
            <a:br>
              <a:rPr lang="vi-VN" dirty="0"/>
            </a:br>
            <a:r>
              <a:rPr lang="vi-VN" dirty="0"/>
              <a:t>• </a:t>
            </a:r>
            <a:r>
              <a:rPr lang="vi-VN" b="1" dirty="0"/>
              <a:t>Macro Avg</a:t>
            </a:r>
            <a:r>
              <a:rPr lang="vi-VN" dirty="0"/>
              <a:t> thấp hơn đáng kể so với </a:t>
            </a:r>
            <a:r>
              <a:rPr lang="vi-VN" b="1" dirty="0"/>
              <a:t>Weighted Avg</a:t>
            </a:r>
            <a:r>
              <a:rPr lang="vi-VN" dirty="0"/>
              <a:t>, phản ánh rằng các lớp có ít mẫu (như Worms, Shellcode) làm giảm hiệu suất trung bình.</a:t>
            </a:r>
            <a:br>
              <a:rPr lang="vi-VN" dirty="0"/>
            </a:br>
            <a:r>
              <a:rPr lang="vi-VN" dirty="0"/>
              <a:t>• </a:t>
            </a:r>
            <a:r>
              <a:rPr lang="vi-VN" b="1" dirty="0"/>
              <a:t>Weighted Avg</a:t>
            </a:r>
            <a:r>
              <a:rPr lang="vi-VN" dirty="0"/>
              <a:t> có kết quả cao hơn vì được tính theo tỷ trọng số lượng mẫu, ưu tiên các lớp lớn như Benign.</a:t>
            </a:r>
            <a:br>
              <a:rPr lang="vi-VN" dirty="0"/>
            </a:br>
            <a:r>
              <a:rPr lang="vi-VN" dirty="0"/>
              <a:t>4. </a:t>
            </a:r>
            <a:r>
              <a:rPr lang="vi-VN" b="1" dirty="0"/>
              <a:t>So sánh Accuracy</a:t>
            </a:r>
            <a:r>
              <a:rPr lang="vi-VN" dirty="0"/>
              <a:t>:</a:t>
            </a:r>
            <a:br>
              <a:rPr lang="vi-VN" dirty="0"/>
            </a:br>
            <a:r>
              <a:rPr lang="vi-VN" dirty="0"/>
              <a:t>• Accuracy của các phương pháp là tương đối đồng đều (khoảng 0.9). Tuy nhiên, điều này có thể không phản ánh đầy đủ hiệu suất phân loại các lớp nhỏ vì Accuracy bị chi phối bởi các lớp lớn (như Benign).</a:t>
            </a:r>
            <a:br>
              <a:rPr lang="vi-VN" dirty="0"/>
            </a:br>
            <a:br>
              <a:rPr lang="vi-VN" dirty="0"/>
            </a:br>
            <a:r>
              <a:rPr lang="vi-VN" b="1" dirty="0"/>
              <a:t>Kết luận:</a:t>
            </a:r>
            <a:br>
              <a:rPr lang="vi-VN" dirty="0"/>
            </a:br>
            <a:r>
              <a:rPr lang="vi-VN" dirty="0"/>
              <a:t>• </a:t>
            </a:r>
            <a:r>
              <a:rPr lang="vi-VN" b="1" dirty="0"/>
              <a:t>Hiệu suất tốt</a:t>
            </a:r>
            <a:r>
              <a:rPr lang="vi-VN" dirty="0"/>
              <a:t>: Các phương pháp xử lý tốt với các lớp lớn như Benign, Exploits.</a:t>
            </a:r>
            <a:br>
              <a:rPr lang="vi-VN" dirty="0"/>
            </a:br>
            <a:r>
              <a:rPr lang="vi-VN" dirty="0"/>
              <a:t>• </a:t>
            </a:r>
            <a:r>
              <a:rPr lang="vi-VN" b="1" dirty="0"/>
              <a:t>Vấn đề cần cải thiện</a:t>
            </a:r>
            <a:r>
              <a:rPr lang="vi-VN" dirty="0"/>
              <a:t>: Hiệu suất cho các lớp nhỏ như Backdoor, Worms và Shellcode rất thấp. Điều này cho thấy cần áp dụng các chiến lược như cân bằng dữ liệu hoặc tối ưu hóa thêm các thuật toán để nâng cao khả năng phát hiện các lớp hiếm.</a:t>
            </a:r>
            <a:br>
              <a:rPr lang="vi-VN" dirty="0"/>
            </a:br>
            <a:r>
              <a:rPr lang="vi-VN" dirty="0"/>
              <a:t>• </a:t>
            </a:r>
            <a:r>
              <a:rPr lang="vi-VN" b="1" dirty="0"/>
              <a:t>Federated Learning</a:t>
            </a:r>
            <a:r>
              <a:rPr lang="vi-VN" dirty="0"/>
              <a:t>: Trong bối cảnh Federated Learning, phương pháp này có vẻ duy trì hiệu suất tổng thể nhưng cần cải thiện ở các lớp nhỏ để phù hợp hơn với thực tế.</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254201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Nhận xét bảng kết quả từ bài toán sử dụng </a:t>
            </a:r>
            <a:r>
              <a:rPr lang="vi-VN" b="1" dirty="0"/>
              <a:t>deep learning ANN</a:t>
            </a:r>
            <a:r>
              <a:rPr lang="vi-VN" dirty="0"/>
              <a:t> để huấn luyện trong </a:t>
            </a:r>
            <a:r>
              <a:rPr lang="vi-VN" b="1" dirty="0"/>
              <a:t>Federated Learning</a:t>
            </a:r>
            <a:r>
              <a:rPr lang="vi-VN" dirty="0"/>
              <a:t> (nhị phân và đa lớp):</a:t>
            </a:r>
            <a:br>
              <a:rPr lang="vi-VN" dirty="0"/>
            </a:br>
            <a:br>
              <a:rPr lang="vi-VN" dirty="0"/>
            </a:br>
            <a:r>
              <a:rPr lang="vi-VN" b="1" dirty="0"/>
              <a:t>Nhận xét chi tiết theo từng metric và class:</a:t>
            </a:r>
            <a:br>
              <a:rPr lang="vi-VN" dirty="0"/>
            </a:br>
            <a:br>
              <a:rPr lang="vi-VN" dirty="0"/>
            </a:br>
            <a:r>
              <a:rPr lang="vi-VN" b="1" dirty="0"/>
              <a:t>1. Precision, Recall, F1-score của từng lớp:</a:t>
            </a:r>
            <a:br>
              <a:rPr lang="vi-VN" dirty="0"/>
            </a:br>
            <a:r>
              <a:rPr lang="vi-VN" dirty="0"/>
              <a:t>• </a:t>
            </a:r>
            <a:r>
              <a:rPr lang="vi-VN" b="1" dirty="0"/>
              <a:t>Lớp Benign</a:t>
            </a:r>
            <a:r>
              <a:rPr lang="vi-VN" dirty="0"/>
              <a:t>:</a:t>
            </a:r>
            <a:br>
              <a:rPr lang="vi-VN" dirty="0"/>
            </a:br>
            <a:r>
              <a:rPr lang="vi-VN" dirty="0"/>
              <a:t>• Precision = 0.999, Recall = 0.974, F1-score = 0.986: Đây là lớp có hiệu suất rất cao, ANN xử lý tốt lớp phổ biến này.</a:t>
            </a:r>
            <a:br>
              <a:rPr lang="vi-VN" dirty="0"/>
            </a:br>
            <a:r>
              <a:rPr lang="vi-VN" dirty="0"/>
              <a:t>• </a:t>
            </a:r>
            <a:r>
              <a:rPr lang="vi-VN" b="1" dirty="0"/>
              <a:t>Lớp Backdoor, Shellcode, Worms</a:t>
            </a:r>
            <a:r>
              <a:rPr lang="vi-VN" dirty="0"/>
              <a:t>:</a:t>
            </a:r>
            <a:br>
              <a:rPr lang="vi-VN" dirty="0"/>
            </a:br>
            <a:r>
              <a:rPr lang="vi-VN" dirty="0"/>
              <a:t>• Cả Precision, Recall và F1-score đều bằng 0. Điều này cho thấy ANN không nhận diện được các lớp này, có thể do thiếu dữ liệu hoặc sự không đồng đều trong phân phối dữ liệu.</a:t>
            </a:r>
            <a:br>
              <a:rPr lang="vi-VN" dirty="0"/>
            </a:br>
            <a:r>
              <a:rPr lang="vi-VN" dirty="0"/>
              <a:t>• </a:t>
            </a:r>
            <a:r>
              <a:rPr lang="vi-VN" b="1" dirty="0"/>
              <a:t>Lớp DoS, Fuzzers, Reconnaissance</a:t>
            </a:r>
            <a:r>
              <a:rPr lang="vi-VN" dirty="0"/>
              <a:t>:</a:t>
            </a:r>
            <a:br>
              <a:rPr lang="vi-VN" dirty="0"/>
            </a:br>
            <a:r>
              <a:rPr lang="vi-VN" dirty="0"/>
              <a:t>• Các lớp này có hiệu suất thấp, đặc biệt lớp DoS có Recall cực kỳ thấp (0.008), dẫn đến F1-score gần bằng 0. Điều này cho thấy ANN không đủ nhạy để phát hiện các loại tấn công hiếm hoặc nhỏ.</a:t>
            </a:r>
            <a:br>
              <a:rPr lang="vi-VN" dirty="0"/>
            </a:br>
            <a:r>
              <a:rPr lang="vi-VN" dirty="0"/>
              <a:t>• </a:t>
            </a:r>
            <a:r>
              <a:rPr lang="vi-VN" b="1" dirty="0"/>
              <a:t>Lớp Exploits và Generic</a:t>
            </a:r>
            <a:r>
              <a:rPr lang="vi-VN" dirty="0"/>
              <a:t>:</a:t>
            </a:r>
            <a:br>
              <a:rPr lang="vi-VN" dirty="0"/>
            </a:br>
            <a:r>
              <a:rPr lang="vi-VN" dirty="0"/>
              <a:t>• F1-score dao động khoảng 0.47–0.70. Đây là mức trung bình, ANN có thể phân loại nhưng chưa đủ tốt.</a:t>
            </a:r>
            <a:br>
              <a:rPr lang="vi-VN" dirty="0"/>
            </a:br>
            <a:br>
              <a:rPr lang="vi-VN" dirty="0"/>
            </a:br>
            <a:r>
              <a:rPr lang="vi-VN" b="1" dirty="0"/>
              <a:t>2. Macro Avg và Weighted Avg:</a:t>
            </a:r>
            <a:br>
              <a:rPr lang="vi-VN" dirty="0"/>
            </a:br>
            <a:r>
              <a:rPr lang="vi-VN" dirty="0"/>
              <a:t>• </a:t>
            </a:r>
            <a:r>
              <a:rPr lang="vi-VN" b="1" dirty="0"/>
              <a:t>Macro Avg (Precision = 0.48, Recall = 0.35, F1-score = 0.35):</a:t>
            </a:r>
            <a:br>
              <a:rPr lang="vi-VN" dirty="0"/>
            </a:br>
            <a:r>
              <a:rPr lang="vi-VN" dirty="0"/>
              <a:t>• Thấp, phản ánh rằng hiệu suất trên các lớp ít dữ liệu (Backdoor, Worms, Shellcode) kém.</a:t>
            </a:r>
            <a:br>
              <a:rPr lang="vi-VN" dirty="0"/>
            </a:br>
            <a:r>
              <a:rPr lang="vi-VN" dirty="0"/>
              <a:t>• </a:t>
            </a:r>
            <a:r>
              <a:rPr lang="vi-VN" b="1" dirty="0"/>
              <a:t>Weighted Avg (Precision = 0.93, Recall = 0.91, F1-score = 0.91):</a:t>
            </a:r>
            <a:br>
              <a:rPr lang="vi-VN" dirty="0"/>
            </a:br>
            <a:r>
              <a:rPr lang="vi-VN" dirty="0"/>
              <a:t>• Cao hơn do lớp lớn (Benign) chiếm ưu thế, làm tăng trọng số trong tính toán.</a:t>
            </a:r>
            <a:br>
              <a:rPr lang="vi-VN" dirty="0"/>
            </a:br>
            <a:br>
              <a:rPr lang="vi-VN" dirty="0"/>
            </a:br>
            <a:r>
              <a:rPr lang="vi-VN" b="1" dirty="0"/>
              <a:t>3. Tổng quan Accuracy = 0.91:</a:t>
            </a:r>
            <a:br>
              <a:rPr lang="vi-VN" dirty="0"/>
            </a:br>
            <a:r>
              <a:rPr lang="vi-VN" dirty="0"/>
              <a:t>• Accuracy cao, nhưng có thể bị ảnh hưởng bởi sự chênh lệch số lượng mẫu giữa các lớp (lớp Benign chiếm ưu thế).</a:t>
            </a:r>
            <a:br>
              <a:rPr lang="vi-VN" dirty="0"/>
            </a:br>
            <a:br>
              <a:rPr lang="vi-VN" dirty="0"/>
            </a:br>
            <a:r>
              <a:rPr lang="vi-VN" b="1" dirty="0"/>
              <a:t>4. Các giá trị khác:</a:t>
            </a:r>
            <a:br>
              <a:rPr lang="vi-VN" dirty="0"/>
            </a:br>
            <a:r>
              <a:rPr lang="vi-VN" dirty="0"/>
              <a:t>• </a:t>
            </a:r>
            <a:r>
              <a:rPr lang="vi-VN" b="1" dirty="0"/>
              <a:t>F1-Score = 0.949, AUC = 0.994:</a:t>
            </a:r>
            <a:r>
              <a:rPr lang="vi-VN" dirty="0"/>
              <a:t> Mặc dù các chỉ số này cao, chúng chủ yếu bị chi phối bởi lớp Benign.</a:t>
            </a:r>
            <a:br>
              <a:rPr lang="vi-VN" dirty="0"/>
            </a:br>
            <a:r>
              <a:rPr lang="vi-VN" dirty="0"/>
              <a:t>• </a:t>
            </a:r>
            <a:r>
              <a:rPr lang="vi-VN" b="1" dirty="0"/>
              <a:t>False Positive Rate = 0.025, False Negative Rate = 0.005:</a:t>
            </a:r>
            <a:br>
              <a:rPr lang="vi-VN" dirty="0"/>
            </a:br>
            <a:r>
              <a:rPr lang="vi-VN" dirty="0"/>
              <a:t>• False Negative Rate thấp cho thấy khả năng nhận diện các mẫu không phải tấn công khá tốt.</a:t>
            </a:r>
            <a:br>
              <a:rPr lang="vi-VN" dirty="0"/>
            </a:br>
            <a:r>
              <a:rPr lang="vi-VN" dirty="0"/>
              <a:t>• False Positive Rate tương đối thấp, đồng nghĩa ANN ít nhầm lẫn mẫu là tấn công khi không phải.</a:t>
            </a:r>
            <a:br>
              <a:rPr lang="vi-VN" dirty="0"/>
            </a:br>
            <a:br>
              <a:rPr lang="vi-VN" dirty="0"/>
            </a:br>
            <a:r>
              <a:rPr lang="vi-VN" b="1" dirty="0"/>
              <a:t>Nhận xét tổng thể:</a:t>
            </a:r>
            <a:br>
              <a:rPr lang="vi-VN" dirty="0"/>
            </a:br>
            <a:r>
              <a:rPr lang="vi-VN" dirty="0"/>
              <a:t>1. </a:t>
            </a:r>
            <a:r>
              <a:rPr lang="vi-VN" b="1" dirty="0"/>
              <a:t>Ưu điểm:</a:t>
            </a:r>
            <a:br>
              <a:rPr lang="vi-VN" dirty="0"/>
            </a:br>
            <a:r>
              <a:rPr lang="vi-VN" dirty="0"/>
              <a:t>• Hiệu suất tốt trên lớp lớn như Benign, với Precision, Recall, và F1-score rất cao.</a:t>
            </a:r>
            <a:br>
              <a:rPr lang="vi-VN" dirty="0"/>
            </a:br>
            <a:r>
              <a:rPr lang="vi-VN" dirty="0"/>
              <a:t>• Accuracy tổng thể cao, cho thấy khả năng phân loại tổng quát ổn định.</a:t>
            </a:r>
            <a:br>
              <a:rPr lang="vi-VN" dirty="0"/>
            </a:br>
            <a:r>
              <a:rPr lang="vi-VN" dirty="0"/>
              <a:t>• False Positive và False Negative Rates thấp, phù hợp với bài toán nhị phân.</a:t>
            </a:r>
            <a:br>
              <a:rPr lang="vi-VN" dirty="0"/>
            </a:br>
            <a:r>
              <a:rPr lang="vi-VN" dirty="0"/>
              <a:t>2. </a:t>
            </a:r>
            <a:r>
              <a:rPr lang="vi-VN" b="1" dirty="0"/>
              <a:t>Hạn chế:</a:t>
            </a:r>
            <a:br>
              <a:rPr lang="vi-VN" dirty="0"/>
            </a:br>
            <a:r>
              <a:rPr lang="vi-VN" dirty="0"/>
              <a:t>• Các lớp nhỏ hoặc hiếm như Backdoor, Shellcode, và Worms không được phân loại đúng (F1-score = 0).</a:t>
            </a:r>
            <a:br>
              <a:rPr lang="vi-VN" dirty="0"/>
            </a:br>
            <a:r>
              <a:rPr lang="vi-VN" dirty="0"/>
              <a:t>• Với các lớp như DoS, hiệu suất thấp cho thấy ANN không phù hợp với các loại tấn công nhỏ hoặc hiếm khi áp dụng Federated Learning.</a:t>
            </a:r>
            <a:br>
              <a:rPr lang="vi-VN" dirty="0"/>
            </a:br>
            <a:r>
              <a:rPr lang="vi-VN" dirty="0"/>
              <a:t>3. </a:t>
            </a:r>
            <a:r>
              <a:rPr lang="vi-VN" b="1" dirty="0"/>
              <a:t>Cải thiện:</a:t>
            </a:r>
            <a:br>
              <a:rPr lang="vi-VN" dirty="0"/>
            </a:br>
            <a:r>
              <a:rPr lang="vi-VN" dirty="0"/>
              <a:t>• </a:t>
            </a:r>
            <a:r>
              <a:rPr lang="vi-VN" b="1" dirty="0"/>
              <a:t>Cân bằng dữ liệu</a:t>
            </a:r>
            <a:r>
              <a:rPr lang="vi-VN" dirty="0"/>
              <a:t>: Tăng số lượng mẫu cho các lớp nhỏ.</a:t>
            </a:r>
            <a:br>
              <a:rPr lang="vi-VN" dirty="0"/>
            </a:br>
            <a:r>
              <a:rPr lang="vi-VN" dirty="0"/>
              <a:t>• </a:t>
            </a:r>
            <a:r>
              <a:rPr lang="vi-VN" b="1" dirty="0"/>
              <a:t>Data Augmentation</a:t>
            </a:r>
            <a:r>
              <a:rPr lang="vi-VN" dirty="0"/>
              <a:t>: Áp dụng các kỹ thuật tăng cường dữ liệu để giảm sự mất cân bằng.</a:t>
            </a:r>
            <a:br>
              <a:rPr lang="vi-VN" dirty="0"/>
            </a:br>
            <a:r>
              <a:rPr lang="vi-VN" dirty="0"/>
              <a:t>• </a:t>
            </a:r>
            <a:r>
              <a:rPr lang="vi-VN" b="1" dirty="0"/>
              <a:t>Tối ưu ANN</a:t>
            </a:r>
            <a:r>
              <a:rPr lang="vi-VN" dirty="0"/>
              <a:t>: Tăng độ phức tạp mô hình hoặc sử dụng kiến trúc mạng sâu hơn (e.g., Transformer-based models).</a:t>
            </a:r>
            <a:br>
              <a:rPr lang="vi-VN" dirty="0"/>
            </a:br>
            <a:r>
              <a:rPr lang="vi-VN" dirty="0"/>
              <a:t>• </a:t>
            </a:r>
            <a:r>
              <a:rPr lang="vi-VN" b="1" dirty="0"/>
              <a:t>Tối ưu trọng số Federated Learning</a:t>
            </a:r>
            <a:r>
              <a:rPr lang="vi-VN" dirty="0"/>
              <a:t>: Thay đổi chiến lược tổng hợp trọng số để tăng cường nhận diện lớp nhỏ.</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380451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userDrawn="1"/>
        </p:nvSpPr>
        <p:spPr>
          <a:xfrm>
            <a:off x="0" y="6490779"/>
            <a:ext cx="8664241" cy="367221"/>
          </a:xfrm>
          <a:prstGeom prst="rect">
            <a:avLst/>
          </a:prstGeom>
          <a:solidFill>
            <a:schemeClr val="accent1">
              <a:alpha val="81000"/>
            </a:schemeClr>
          </a:solidFill>
          <a:ln w="12700" cap="flat" cmpd="sng">
            <a:solidFill>
              <a:schemeClr val="accent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600" b="1" i="0" dirty="0" err="1">
                <a:solidFill>
                  <a:srgbClr val="FFFFFF"/>
                </a:solidFill>
                <a:latin typeface="Arial" panose="020B0604020202020204" pitchFamily="34" charset="0"/>
                <a:cs typeface="Arial" panose="020B0604020202020204" pitchFamily="34" charset="0"/>
              </a:rPr>
              <a:t>Trường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Đại</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học</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Công</a:t>
            </a:r>
            <a:r>
              <a:rPr lang="en-US" sz="1600" b="1" i="0" dirty="0">
                <a:solidFill>
                  <a:srgbClr val="FFFFFF"/>
                </a:solidFill>
                <a:latin typeface="Arial" panose="020B0604020202020204" pitchFamily="34" charset="0"/>
                <a:cs typeface="Arial" panose="020B0604020202020204" pitchFamily="34" charset="0"/>
              </a:rPr>
              <a:t> </a:t>
            </a:r>
            <a:r>
              <a:rPr lang="en-US" sz="1600" b="1" i="0" dirty="0" err="1">
                <a:solidFill>
                  <a:srgbClr val="FFFFFF"/>
                </a:solidFill>
                <a:latin typeface="Arial" panose="020B0604020202020204" pitchFamily="34" charset="0"/>
                <a:cs typeface="Arial" panose="020B0604020202020204" pitchFamily="34" charset="0"/>
              </a:rPr>
              <a:t>nghệ</a:t>
            </a:r>
            <a:r>
              <a:rPr lang="en-US" sz="1600" b="1" i="0" dirty="0">
                <a:solidFill>
                  <a:srgbClr val="FFFFFF"/>
                </a:solidFill>
                <a:latin typeface="Arial" panose="020B0604020202020204" pitchFamily="34" charset="0"/>
                <a:cs typeface="Arial" panose="020B0604020202020204" pitchFamily="34" charset="0"/>
              </a:rPr>
              <a:t> Thông tin, ĐHQG Tp. HCM</a:t>
            </a:r>
            <a:endParaRPr sz="1600" b="0" i="0" dirty="0">
              <a:solidFill>
                <a:srgbClr val="FFFFFF"/>
              </a:solidFill>
              <a:latin typeface="Arial" panose="020B0604020202020204" pitchFamily="34" charset="0"/>
              <a:cs typeface="Arial" panose="020B0604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216567" y="6488426"/>
            <a:ext cx="549442" cy="369574"/>
          </a:xfrm>
          <a:prstGeom prst="rect">
            <a:avLst/>
          </a:prstGeom>
          <a:solidFill>
            <a:schemeClr val="lt1"/>
          </a:solidFill>
          <a:ln w="317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1550" y="6492875"/>
            <a:ext cx="549442" cy="365125"/>
          </a:xfrm>
        </p:spPr>
        <p:txBody>
          <a:bodyPr/>
          <a:lstStyle>
            <a:lvl1pPr>
              <a:defRPr sz="1800">
                <a:solidFill>
                  <a:schemeClr val="tx1"/>
                </a:solidFill>
                <a:latin typeface="Arial" panose="020B0604020202020204" pitchFamily="34" charset="0"/>
                <a:cs typeface="Arial" panose="020B0604020202020204" pitchFamily="34" charset="0"/>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099AC2-6C53-E470-5A26-2130B1CF27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
        <p:nvSpPr>
          <p:cNvPr id="5" name="Google Shape;109;p1">
            <a:extLst>
              <a:ext uri="{FF2B5EF4-FFF2-40B4-BE49-F238E27FC236}">
                <a16:creationId xmlns:a16="http://schemas.microsoft.com/office/drawing/2014/main" id="{1BD265DB-2504-CD1C-402D-049EC6C3B16F}"/>
              </a:ext>
            </a:extLst>
          </p:cNvPr>
          <p:cNvSpPr/>
          <p:nvPr userDrawn="1"/>
        </p:nvSpPr>
        <p:spPr>
          <a:xfrm>
            <a:off x="8562694" y="6490363"/>
            <a:ext cx="581305"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7792"/>
          <a:stretch/>
        </p:blipFill>
        <p:spPr>
          <a:xfrm>
            <a:off x="8664241" y="6430098"/>
            <a:ext cx="378209" cy="472670"/>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12/29/2024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a:t>
              </a:r>
              <a:r>
                <a:rPr lang="en-US" b="1" dirty="0" err="1">
                  <a:solidFill>
                    <a:schemeClr val="lt1"/>
                  </a:solidFill>
                </a:rPr>
                <a:t>Trực</a:t>
              </a:r>
              <a:r>
                <a:rPr lang="en-US" b="1" dirty="0">
                  <a:solidFill>
                    <a:schemeClr val="lt1"/>
                  </a:solidFill>
                </a:rPr>
                <a:t>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963143719"/>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3"/>
          <a:srcRect l="1524" t="6500" r="3961" b="1691"/>
          <a:stretch/>
        </p:blipFill>
        <p:spPr>
          <a:xfrm>
            <a:off x="3007360" y="1419517"/>
            <a:ext cx="5760721" cy="4742789"/>
          </a:xfrm>
          <a:prstGeom prst="rect">
            <a:avLst/>
          </a:prstGeom>
        </p:spPr>
      </p:pic>
      <p:sp>
        <p:nvSpPr>
          <p:cNvPr id="3" name="TextBox 2">
            <a:extLst>
              <a:ext uri="{FF2B5EF4-FFF2-40B4-BE49-F238E27FC236}">
                <a16:creationId xmlns:a16="http://schemas.microsoft.com/office/drawing/2014/main" id="{E349DA6F-0B92-39F4-0E7C-7B15932207B4}"/>
              </a:ext>
            </a:extLst>
          </p:cNvPr>
          <p:cNvSpPr txBox="1"/>
          <p:nvPr/>
        </p:nvSpPr>
        <p:spPr>
          <a:xfrm>
            <a:off x="4084320" y="1137920"/>
            <a:ext cx="3606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t>
            </a:r>
            <a:r>
              <a:rPr lang="en-US" sz="1600" dirty="0" err="1">
                <a:latin typeface="Arial" panose="020B0604020202020204" pitchFamily="34" charset="0"/>
                <a:cs typeface="Arial" panose="020B0604020202020204" pitchFamily="34" charset="0"/>
              </a:rPr>
              <a:t>FedAvg</a:t>
            </a:r>
            <a:r>
              <a:rPr lang="en-US" sz="1600" dirty="0">
                <a:latin typeface="Arial" panose="020B0604020202020204" pitchFamily="34" charset="0"/>
                <a:cs typeface="Arial" panose="020B0604020202020204" pitchFamily="34" charset="0"/>
              </a:rPr>
              <a:t> by example forgetting </a:t>
            </a:r>
            <a:r>
              <a:rPr lang="en-US" sz="1600" baseline="30000" dirty="0">
                <a:latin typeface="Arial" panose="020B0604020202020204" pitchFamily="34" charset="0"/>
                <a:cs typeface="Arial" panose="020B0604020202020204" pitchFamily="34" charset="0"/>
                <a:hlinkClick r:id="rId2" action="ppaction://hlinksldjump"/>
              </a:rPr>
              <a:t>[5]</a:t>
            </a:r>
            <a:endParaRPr lang="en-US" sz="1600" baseline="300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C498BA8E-B995-FD88-635D-6A2E877C16E5}"/>
              </a:ext>
            </a:extLst>
          </p:cNvPr>
          <p:cNvSpPr>
            <a:spLocks noGrp="1"/>
          </p:cNvSpPr>
          <p:nvPr>
            <p:ph type="title"/>
          </p:nvPr>
        </p:nvSpPr>
        <p:spPr>
          <a:xfrm>
            <a:off x="169946" y="144644"/>
            <a:ext cx="8214072" cy="510111"/>
          </a:xfrm>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12955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84132084"/>
              </p:ext>
            </p:extLst>
          </p:nvPr>
        </p:nvGraphicFramePr>
        <p:xfrm>
          <a:off x="375919" y="1137920"/>
          <a:ext cx="8445352" cy="5212080"/>
        </p:xfrm>
        <a:graphic>
          <a:graphicData uri="http://schemas.openxmlformats.org/drawingml/2006/table">
            <a:tbl>
              <a:tblPr firstRow="1" bandRow="1">
                <a:tableStyleId>{E8B1032C-EA38-4F05-BA0D-38AFFFC7BED3}</a:tableStyleId>
              </a:tblPr>
              <a:tblGrid>
                <a:gridCol w="2754141">
                  <a:extLst>
                    <a:ext uri="{9D8B030D-6E8A-4147-A177-3AD203B41FA5}">
                      <a16:colId xmlns:a16="http://schemas.microsoft.com/office/drawing/2014/main" val="1734667223"/>
                    </a:ext>
                  </a:extLst>
                </a:gridCol>
                <a:gridCol w="5691211">
                  <a:extLst>
                    <a:ext uri="{9D8B030D-6E8A-4147-A177-3AD203B41FA5}">
                      <a16:colId xmlns:a16="http://schemas.microsoft.com/office/drawing/2014/main" val="1678196743"/>
                    </a:ext>
                  </a:extLst>
                </a:gridCol>
              </a:tblGrid>
              <a:tr h="5166061">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r>
                        <a:rPr lang="en-US" sz="1800" b="0" dirty="0">
                          <a:latin typeface="+mn-lt"/>
                          <a:cs typeface="Arial" panose="020B0604020202020204" pitchFamily="34" charset="0"/>
                        </a:rPr>
                        <a:t> </a:t>
                      </a:r>
                      <a:r>
                        <a:rPr lang="en-US" sz="1800" b="0" baseline="30000" dirty="0">
                          <a:latin typeface="+mn-lt"/>
                          <a:cs typeface="Arial" panose="020B0604020202020204" pitchFamily="34" charset="0"/>
                          <a:hlinkClick r:id="rId2" action="ppaction://hlinksldjump"/>
                        </a:rPr>
                        <a:t>[5]</a:t>
                      </a:r>
                      <a:r>
                        <a:rPr lang="vi-VN" sz="1800" b="0" dirty="0">
                          <a:latin typeface="+mn-lt"/>
                          <a:cs typeface="Arial" panose="020B0604020202020204" pitchFamily="34" charset="0"/>
                        </a:rPr>
                        <a:t>.</a:t>
                      </a:r>
                    </a:p>
                  </a:txBody>
                  <a:tcPr anchor="ctr"/>
                </a:tc>
                <a:tc>
                  <a:txBody>
                    <a:bodyPr/>
                    <a:lstStyle/>
                    <a:p>
                      <a:pPr rtl="0" fontAlgn="base"/>
                      <a:r>
                        <a:rPr lang="vi-VN" sz="1200" b="0" i="0" kern="1200" dirty="0">
                          <a:solidFill>
                            <a:schemeClr val="tx1"/>
                          </a:solidFill>
                          <a:effectLst/>
                          <a:latin typeface="+mn-lt"/>
                          <a:ea typeface="+mn-ea"/>
                          <a:cs typeface="+mn-cs"/>
                        </a:rPr>
                        <a:t>/ Server-side Mean-based Aggregation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Input: Number of clients N, Number of training rounds R</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Output: Global model weights W_global</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W_global // Khởi tạo trọng số mô hình</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r = 1 to R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Select a subset of clients C ⊆ N // Chọn ngẫu nhiên một tập các client tham gia</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Initialize list of weights W_list = [] // Danh sách chứa trọng số từ các client</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For each client c in C do:</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Send W_global to client c // Gửi trọng số toàn cầu hiện tại đến client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W_c, num_samples = client_train(c, W_global) // Huấn luyện cục bộ tại client và lấy trọng số mới</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Append (W_c, num_samples) to W_list // Lưu trọng số và kích thước dữ liệu client vào danh sách</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Aggregate weights using weighted mean: </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W_global = WeightedMean(W_list)</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Công thức Weighted Mean:</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W_global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W_c * num_samples) / </a:t>
                      </a:r>
                      <a:r>
                        <a:rPr lang="el-GR" sz="1200" b="0" i="0" kern="1200" dirty="0">
                          <a:solidFill>
                            <a:schemeClr val="tx1"/>
                          </a:solidFill>
                          <a:effectLst/>
                          <a:latin typeface="+mn-lt"/>
                          <a:ea typeface="+mn-ea"/>
                          <a:cs typeface="+mn-cs"/>
                        </a:rPr>
                        <a:t>Σ </a:t>
                      </a:r>
                      <a:r>
                        <a:rPr lang="vi-VN" sz="1200" b="0" i="0" kern="1200" dirty="0">
                          <a:solidFill>
                            <a:schemeClr val="tx1"/>
                          </a:solidFill>
                          <a:effectLst/>
                          <a:latin typeface="+mn-lt"/>
                          <a:ea typeface="+mn-ea"/>
                          <a:cs typeface="+mn-cs"/>
                        </a:rPr>
                        <a:t>num_samples</a:t>
                      </a:r>
                      <a:r>
                        <a:rPr lang="en-US"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 Với W_c là trọng số từ client c và num_samples là số lượng mẫu huấn luyện tại client c</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End For</a:t>
                      </a:r>
                      <a:r>
                        <a:rPr lang="en-US" sz="1200" b="1" i="0" kern="1200" dirty="0">
                          <a:solidFill>
                            <a:schemeClr val="tx1"/>
                          </a:solidFill>
                          <a:effectLst/>
                          <a:latin typeface="+mn-lt"/>
                          <a:ea typeface="+mn-ea"/>
                          <a:cs typeface="+mn-cs"/>
                        </a:rPr>
                        <a:t>​</a:t>
                      </a:r>
                    </a:p>
                    <a:p>
                      <a:pPr rtl="0" fontAlgn="base"/>
                      <a:r>
                        <a:rPr lang="vi-VN" sz="1200" b="1" i="0" kern="1200" dirty="0">
                          <a:solidFill>
                            <a:schemeClr val="tx1"/>
                          </a:solidFill>
                          <a:effectLst/>
                          <a:latin typeface="+mn-lt"/>
                          <a:ea typeface="+mn-ea"/>
                          <a:cs typeface="+mn-cs"/>
                        </a:rPr>
                        <a:t>​</a:t>
                      </a:r>
                    </a:p>
                    <a:p>
                      <a:pPr rtl="0" fontAlgn="base"/>
                      <a:r>
                        <a:rPr lang="vi-VN" sz="1200" b="0" i="0" kern="1200" dirty="0">
                          <a:solidFill>
                            <a:schemeClr val="tx1"/>
                          </a:solidFill>
                          <a:effectLst/>
                          <a:latin typeface="+mn-lt"/>
                          <a:ea typeface="+mn-ea"/>
                          <a:cs typeface="+mn-cs"/>
                        </a:rPr>
                        <a:t>Return W_global // Trả về mô hình toàn cầu sau R vòng</a:t>
                      </a:r>
                      <a:r>
                        <a:rPr lang="en-US" sz="1200" b="1" i="0" kern="1200" dirty="0">
                          <a:solidFill>
                            <a:schemeClr val="tx1"/>
                          </a:solidFill>
                          <a:effectLst/>
                          <a:latin typeface="+mn-lt"/>
                          <a:ea typeface="+mn-ea"/>
                          <a:cs typeface="+mn-cs"/>
                        </a:rPr>
                        <a:t>​</a:t>
                      </a: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sp>
        <p:nvSpPr>
          <p:cNvPr id="6" name="Title 1">
            <a:extLst>
              <a:ext uri="{FF2B5EF4-FFF2-40B4-BE49-F238E27FC236}">
                <a16:creationId xmlns:a16="http://schemas.microsoft.com/office/drawing/2014/main" id="{6FCF35D0-1FB1-FBB9-CE83-4FBBF8216E94}"/>
              </a:ext>
            </a:extLst>
          </p:cNvPr>
          <p:cNvSpPr txBox="1">
            <a:spLocks/>
          </p:cNvSpPr>
          <p:nvPr/>
        </p:nvSpPr>
        <p:spPr>
          <a:xfrm>
            <a:off x="84221" y="129969"/>
            <a:ext cx="8214072" cy="51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Tree>
    <p:extLst>
      <p:ext uri="{BB962C8B-B14F-4D97-AF65-F5344CB8AC3E}">
        <p14:creationId xmlns:p14="http://schemas.microsoft.com/office/powerpoint/2010/main" val="336208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6A9C-563F-2BE3-E5FB-3445B37BB855}"/>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E1BEFE1F-84E6-3B71-30A0-553EBD90F6E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sử</a:t>
            </a:r>
            <a:r>
              <a:rPr lang="en-US" dirty="0"/>
              <a:t> </a:t>
            </a:r>
            <a:r>
              <a:rPr lang="en-US" dirty="0" err="1"/>
              <a:t>dụng</a:t>
            </a:r>
            <a:r>
              <a:rPr lang="en-US" dirty="0"/>
              <a:t>: Google </a:t>
            </a:r>
            <a:r>
              <a:rPr lang="en-US" dirty="0" err="1"/>
              <a:t>Colab</a:t>
            </a:r>
            <a:endParaRPr lang="en-US" dirty="0"/>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sử</a:t>
            </a:r>
            <a:r>
              <a:rPr lang="en-US" dirty="0"/>
              <a:t> </a:t>
            </a:r>
            <a:r>
              <a:rPr lang="en-US" dirty="0" err="1"/>
              <a:t>dụng</a:t>
            </a:r>
            <a:r>
              <a:rPr lang="en-US" dirty="0"/>
              <a:t>: Python</a:t>
            </a:r>
          </a:p>
          <a:p>
            <a:r>
              <a:rPr lang="en-US" dirty="0"/>
              <a:t>Dataset: CIC-UNSW-NB15.csv</a:t>
            </a:r>
          </a:p>
        </p:txBody>
      </p:sp>
      <p:sp>
        <p:nvSpPr>
          <p:cNvPr id="4" name="Slide Number Placeholder 3">
            <a:extLst>
              <a:ext uri="{FF2B5EF4-FFF2-40B4-BE49-F238E27FC236}">
                <a16:creationId xmlns:a16="http://schemas.microsoft.com/office/drawing/2014/main" id="{697ABC4E-4220-46DF-A1D0-8BA9AF0FAA4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3076" name="Picture 4" descr="Google Colab - Easily accessible Python workspace | Mikael Ahonen">
            <a:extLst>
              <a:ext uri="{FF2B5EF4-FFF2-40B4-BE49-F238E27FC236}">
                <a16:creationId xmlns:a16="http://schemas.microsoft.com/office/drawing/2014/main" id="{130F9F68-3B41-F522-AAC6-FB2FBC61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99" y="2487226"/>
            <a:ext cx="3792071" cy="2335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UNSW-NB15 Dataset | UNSW Research">
            <a:extLst>
              <a:ext uri="{FF2B5EF4-FFF2-40B4-BE49-F238E27FC236}">
                <a16:creationId xmlns:a16="http://schemas.microsoft.com/office/drawing/2014/main" id="{14A8ABF2-6285-1E16-1D8B-86C4E220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4762934"/>
            <a:ext cx="2665525" cy="12424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EA80C629-A987-7764-45D8-81CEBF11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95" y="2838721"/>
            <a:ext cx="1637177" cy="17969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plement strategies - Flower Framework">
            <a:extLst>
              <a:ext uri="{FF2B5EF4-FFF2-40B4-BE49-F238E27FC236}">
                <a16:creationId xmlns:a16="http://schemas.microsoft.com/office/drawing/2014/main" id="{B556A7DF-15E9-2F3A-2AFB-E475E066F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70" y="2615418"/>
            <a:ext cx="1627163" cy="162716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nsorFlow - Wikipedia">
            <a:extLst>
              <a:ext uri="{FF2B5EF4-FFF2-40B4-BE49-F238E27FC236}">
                <a16:creationId xmlns:a16="http://schemas.microsoft.com/office/drawing/2014/main" id="{D3BD0C09-B1DF-DED4-CFC9-E996927B2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156" y="2487226"/>
            <a:ext cx="2744082" cy="17541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ssues · ahlashkari/CICFlowMeter · GitHub">
            <a:extLst>
              <a:ext uri="{FF2B5EF4-FFF2-40B4-BE49-F238E27FC236}">
                <a16:creationId xmlns:a16="http://schemas.microsoft.com/office/drawing/2014/main" id="{A78B1924-EF9B-ECB3-13D6-9F134292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147" y="4076002"/>
            <a:ext cx="2311286" cy="115564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cikit-learn - Wikipedia">
            <a:extLst>
              <a:ext uri="{FF2B5EF4-FFF2-40B4-BE49-F238E27FC236}">
                <a16:creationId xmlns:a16="http://schemas.microsoft.com/office/drawing/2014/main" id="{5C7BCDA9-9604-325C-B3D2-65D43BE1E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300" y="4430891"/>
            <a:ext cx="2300836" cy="124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2AFB9BB2-0841-C911-4476-3A735FB8E0E3}"/>
              </a:ext>
            </a:extLst>
          </p:cNvPr>
          <p:cNvGraphicFramePr>
            <a:graphicFrameLocks noGrp="1"/>
          </p:cNvGraphicFramePr>
          <p:nvPr>
            <p:extLst>
              <p:ext uri="{D42A27DB-BD31-4B8C-83A1-F6EECF244321}">
                <p14:modId xmlns:p14="http://schemas.microsoft.com/office/powerpoint/2010/main" val="2085168386"/>
              </p:ext>
            </p:extLst>
          </p:nvPr>
        </p:nvGraphicFramePr>
        <p:xfrm>
          <a:off x="169945" y="1016000"/>
          <a:ext cx="8804722" cy="5294489"/>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Mô phỏng một số cách Tổng hợp Trọng số Thường dung trong Federated Learning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vi-VN" dirty="0">
                          <a:latin typeface="Arial" panose="020B0604020202020204" pitchFamily="34" charset="0"/>
                          <a:cs typeface="Arial" panose="020B0604020202020204" pitchFamily="34" charset="0"/>
                        </a:rPr>
                        <a:t>Server trung tâm thực hiện tổng hợp trọng số từ các client bằng thuật toán FedAvg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WeightedFed</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r h="1539534">
                <a:tc>
                  <a:txBody>
                    <a:bodyPr/>
                    <a:lstStyle/>
                    <a:p>
                      <a:pPr algn="ctr"/>
                      <a:r>
                        <a:rPr lang="en-US" dirty="0">
                          <a:latin typeface="Arial" panose="020B0604020202020204" pitchFamily="34" charset="0"/>
                          <a:cs typeface="Arial" panose="020B0604020202020204" pitchFamily="34" charset="0"/>
                        </a:rPr>
                        <a:t>2. Federated Learning: Binary vs Multi-class Classification</a:t>
                      </a:r>
                    </a:p>
                  </a:txBody>
                  <a:tcPr anchor="ctr"/>
                </a:tc>
                <a:tc>
                  <a:txBody>
                    <a:bodyPr/>
                    <a:lstStyle/>
                    <a:p>
                      <a:pPr lvl="0"/>
                      <a:r>
                        <a:rPr lang="vi-VN" dirty="0">
                          <a:latin typeface="Arial" panose="020B0604020202020204" pitchFamily="34" charset="0"/>
                          <a:cs typeface="Arial" panose="020B0604020202020204" pitchFamily="34" charset="0"/>
                        </a:rPr>
                        <a:t>Federated Learning cho phép nhiều client huấn luyện mô hình trên dữ liệu cục bộ mà không chia sẻ dữ liệu thô. Trong demo này:</a:t>
                      </a:r>
                    </a:p>
                    <a:p>
                      <a:pPr lvl="1">
                        <a:buFont typeface="+mj-lt"/>
                        <a:buAutoNum type="arabicPeriod"/>
                      </a:pPr>
                      <a:r>
                        <a:rPr lang="vi-VN" dirty="0">
                          <a:latin typeface="Arial" panose="020B0604020202020204" pitchFamily="34" charset="0"/>
                          <a:cs typeface="Arial" panose="020B0604020202020204" pitchFamily="34" charset="0"/>
                        </a:rPr>
                        <a:t>Mỗi client sử dụng tập dữ liệu riêng để huấn luyện mô hình cho bài toán phân loại.</a:t>
                      </a:r>
                    </a:p>
                    <a:p>
                      <a:pPr lvl="1">
                        <a:buFont typeface="+mj-lt"/>
                        <a:buAutoNum type="arabicPeriod"/>
                      </a:pPr>
                      <a:r>
                        <a:rPr lang="vi-VN" dirty="0">
                          <a:latin typeface="Arial" panose="020B0604020202020204" pitchFamily="34" charset="0"/>
                          <a:cs typeface="Arial" panose="020B0604020202020204" pitchFamily="34" charset="0"/>
                        </a:rPr>
                        <a:t>Các client gửi trọng số mô hình về server trung tâm để tổng hợp.</a:t>
                      </a:r>
                    </a:p>
                    <a:p>
                      <a:pPr lvl="1">
                        <a:buFont typeface="+mj-lt"/>
                        <a:buAutoNum type="arabicPeriod"/>
                      </a:pPr>
                      <a:r>
                        <a:rPr lang="vi-VN" dirty="0">
                          <a:latin typeface="Arial" panose="020B0604020202020204" pitchFamily="34" charset="0"/>
                          <a:cs typeface="Arial" panose="020B0604020202020204" pitchFamily="34" charset="0"/>
                        </a:rPr>
                        <a:t>Mô hình toàn cầu được đánh giá trên một tập kiểm thử chung để so sánh hiệu suất.</a:t>
                      </a: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3041276"/>
                  </a:ext>
                </a:extLst>
              </a:tr>
            </a:tbl>
          </a:graphicData>
        </a:graphic>
      </p:graphicFrame>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1D17-6A2A-9E63-1900-6D20609880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8D2A2-D814-13CD-0A44-AADEC37BA404}"/>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2B7F035C-CDB9-0D2B-E6AC-FE88267F3E0C}"/>
              </a:ext>
            </a:extLst>
          </p:cNvPr>
          <p:cNvSpPr>
            <a:spLocks noGrp="1"/>
          </p:cNvSpPr>
          <p:nvPr>
            <p:ph type="title"/>
          </p:nvPr>
        </p:nvSpPr>
        <p:spPr>
          <a:xfrm>
            <a:off x="169946" y="144644"/>
            <a:ext cx="8214072" cy="510111"/>
          </a:xfrm>
        </p:spPr>
        <p:txBody>
          <a:bodyPr/>
          <a:lstStyle/>
          <a:p>
            <a:r>
              <a:rPr lang="en-US" dirty="0"/>
              <a:t>3. Demo</a:t>
            </a:r>
          </a:p>
        </p:txBody>
      </p:sp>
      <p:graphicFrame>
        <p:nvGraphicFramePr>
          <p:cNvPr id="7" name="Table 6">
            <a:extLst>
              <a:ext uri="{FF2B5EF4-FFF2-40B4-BE49-F238E27FC236}">
                <a16:creationId xmlns:a16="http://schemas.microsoft.com/office/drawing/2014/main" id="{92D77425-D91E-586D-5878-D8274F960B02}"/>
              </a:ext>
            </a:extLst>
          </p:cNvPr>
          <p:cNvGraphicFramePr>
            <a:graphicFrameLocks noGrp="1"/>
          </p:cNvGraphicFramePr>
          <p:nvPr>
            <p:extLst>
              <p:ext uri="{D42A27DB-BD31-4B8C-83A1-F6EECF244321}">
                <p14:modId xmlns:p14="http://schemas.microsoft.com/office/powerpoint/2010/main" val="3290136964"/>
              </p:ext>
            </p:extLst>
          </p:nvPr>
        </p:nvGraphicFramePr>
        <p:xfrm>
          <a:off x="169945" y="1016000"/>
          <a:ext cx="8804722" cy="2262023"/>
        </p:xfrm>
        <a:graphic>
          <a:graphicData uri="http://schemas.openxmlformats.org/drawingml/2006/table">
            <a:tbl>
              <a:tblPr firstRow="1" bandRow="1">
                <a:tableStyleId>{BC89EF96-8CEA-46FF-86C4-4CE0E7609802}</a:tableStyleId>
              </a:tblPr>
              <a:tblGrid>
                <a:gridCol w="2674855">
                  <a:extLst>
                    <a:ext uri="{9D8B030D-6E8A-4147-A177-3AD203B41FA5}">
                      <a16:colId xmlns:a16="http://schemas.microsoft.com/office/drawing/2014/main" val="3237786599"/>
                    </a:ext>
                  </a:extLst>
                </a:gridCol>
                <a:gridCol w="6129867">
                  <a:extLst>
                    <a:ext uri="{9D8B030D-6E8A-4147-A177-3AD203B41FA5}">
                      <a16:colId xmlns:a16="http://schemas.microsoft.com/office/drawing/2014/main" val="1523138655"/>
                    </a:ext>
                  </a:extLst>
                </a:gridCol>
              </a:tblGrid>
              <a:tr h="722489">
                <a:tc>
                  <a:txBody>
                    <a:bodyPr/>
                    <a:lstStyle/>
                    <a:p>
                      <a:pPr algn="ctr"/>
                      <a:r>
                        <a:rPr lang="en-US" sz="2200" dirty="0">
                          <a:latin typeface="Arial" panose="020B0604020202020204" pitchFamily="34" charset="0"/>
                          <a:cs typeface="Arial" panose="020B0604020202020204" pitchFamily="34" charset="0"/>
                        </a:rPr>
                        <a:t>Demo</a:t>
                      </a:r>
                    </a:p>
                  </a:txBody>
                  <a:tcPr anchor="ctr"/>
                </a:tc>
                <a:tc>
                  <a:txBody>
                    <a:bodyPr/>
                    <a:lstStyle/>
                    <a:p>
                      <a:pPr algn="ctr"/>
                      <a:r>
                        <a:rPr lang="en-US" sz="2200" dirty="0" err="1">
                          <a:latin typeface="Arial" panose="020B0604020202020204" pitchFamily="34" charset="0"/>
                          <a:cs typeface="Arial" panose="020B0604020202020204" pitchFamily="34" charset="0"/>
                        </a:rPr>
                        <a:t>Kịch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bản</a:t>
                      </a:r>
                      <a:endParaRPr lang="en-US" sz="2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9299799"/>
                  </a:ext>
                </a:extLst>
              </a:tr>
              <a:tr h="1539534">
                <a:tc>
                  <a:txBody>
                    <a:bodyPr/>
                    <a:lstStyle/>
                    <a:p>
                      <a:pPr algn="ctr"/>
                      <a:r>
                        <a:rPr lang="en-US" dirty="0">
                          <a:latin typeface="Arial" panose="020B0604020202020204" pitchFamily="34" charset="0"/>
                          <a:cs typeface="Arial" panose="020B0604020202020204" pitchFamily="34" charset="0"/>
                        </a:rPr>
                        <a:t>3. </a:t>
                      </a:r>
                      <a:r>
                        <a:rPr lang="vi-VN" dirty="0">
                          <a:latin typeface="Arial" panose="020B0604020202020204" pitchFamily="34" charset="0"/>
                          <a:cs typeface="Arial" panose="020B0604020202020204" pitchFamily="34" charset="0"/>
                        </a:rPr>
                        <a:t>Phát Hiện Tấn Công Đặc Biệt Từ Dữ Liệu Riêng Của Khách Hàng</a:t>
                      </a:r>
                      <a:endParaRPr lang="en-US" dirty="0">
                        <a:latin typeface="Arial" panose="020B0604020202020204" pitchFamily="34" charset="0"/>
                        <a:cs typeface="Arial" panose="020B0604020202020204" pitchFamily="34" charset="0"/>
                      </a:endParaRPr>
                    </a:p>
                  </a:txBody>
                  <a:tcPr anchor="ctr"/>
                </a:tc>
                <a:tc>
                  <a:txBody>
                    <a:bodyPr/>
                    <a:lstStyle/>
                    <a:p>
                      <a:pPr marL="342900" lvl="0" indent="-342900">
                        <a:buFont typeface="+mj-lt"/>
                        <a:buAutoNum type="arabicPeriod"/>
                      </a:pPr>
                      <a:r>
                        <a:rPr lang="vi-VN" dirty="0">
                          <a:latin typeface="Arial" panose="020B0604020202020204" pitchFamily="34" charset="0"/>
                          <a:cs typeface="Arial" panose="020B0604020202020204" pitchFamily="34" charset="0"/>
                        </a:rPr>
                        <a:t>Hai client huấn luyện riêng biệt mô hình Logistic Regression trên tập dữ liệu mạng đã chia.</a:t>
                      </a:r>
                      <a:endParaRPr lang="en-US" dirty="0">
                        <a:latin typeface="Arial" panose="020B0604020202020204" pitchFamily="34" charset="0"/>
                        <a:cs typeface="Arial" panose="020B0604020202020204" pitchFamily="34" charset="0"/>
                      </a:endParaRPr>
                    </a:p>
                    <a:p>
                      <a:pPr marL="342900" lvl="0" indent="-342900">
                        <a:buFont typeface="+mj-lt"/>
                        <a:buAutoNum type="arabicPeriod"/>
                      </a:pPr>
                      <a:r>
                        <a:rPr lang="vi-VN" dirty="0">
                          <a:latin typeface="Arial" panose="020B0604020202020204" pitchFamily="34" charset="0"/>
                          <a:cs typeface="Arial" panose="020B0604020202020204" pitchFamily="34" charset="0"/>
                        </a:rPr>
                        <a:t>Server trung tâm thực hiện tổng hợp trọng số từ các client bằng thuật toán </a:t>
                      </a:r>
                      <a:r>
                        <a:rPr lang="en-US" dirty="0">
                          <a:latin typeface="Arial" panose="020B0604020202020204" pitchFamily="34" charset="0"/>
                          <a:cs typeface="Arial" panose="020B0604020202020204" pitchFamily="34" charset="0"/>
                        </a:rPr>
                        <a:t>Mean-based Avg </a:t>
                      </a:r>
                      <a:r>
                        <a:rPr lang="vi-VN" dirty="0">
                          <a:latin typeface="Arial" panose="020B0604020202020204" pitchFamily="34" charset="0"/>
                          <a:cs typeface="Arial" panose="020B0604020202020204" pitchFamily="34" charset="0"/>
                        </a:rPr>
                        <a:t>để tạo mô hình toàn 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9398655"/>
                  </a:ext>
                </a:extLst>
              </a:tr>
            </a:tbl>
          </a:graphicData>
        </a:graphic>
      </p:graphicFrame>
    </p:spTree>
    <p:extLst>
      <p:ext uri="{BB962C8B-B14F-4D97-AF65-F5344CB8AC3E}">
        <p14:creationId xmlns:p14="http://schemas.microsoft.com/office/powerpoint/2010/main" val="106134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A7B1-70D2-DACA-5331-DA5B1A769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F7941-80CC-6A97-AE5F-0FB35FCDCB3B}"/>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D66145E8-D1CD-9EC1-0F95-9D199010B432}"/>
              </a:ext>
            </a:extLst>
          </p:cNvPr>
          <p:cNvSpPr>
            <a:spLocks noGrp="1"/>
          </p:cNvSpPr>
          <p:nvPr>
            <p:ph type="sldNum" sz="quarter" idx="12"/>
          </p:nvPr>
        </p:nvSpPr>
        <p:spPr/>
        <p:txBody>
          <a:bodyPr/>
          <a:lstStyle/>
          <a:p>
            <a:fld id="{B487F271-60DF-4592-BB7F-B45BB4441AA9}" type="slidenum">
              <a:rPr lang="en-US" smtClean="0"/>
              <a:pPr/>
              <a:t>18</a:t>
            </a:fld>
            <a:endParaRPr lang="en-US" dirty="0"/>
          </a:p>
        </p:txBody>
      </p:sp>
      <p:graphicFrame>
        <p:nvGraphicFramePr>
          <p:cNvPr id="8" name="Content Placeholder 7">
            <a:extLst>
              <a:ext uri="{FF2B5EF4-FFF2-40B4-BE49-F238E27FC236}">
                <a16:creationId xmlns:a16="http://schemas.microsoft.com/office/drawing/2014/main" id="{B57DD553-9A83-BF29-C675-5B2B32B018B6}"/>
              </a:ext>
            </a:extLst>
          </p:cNvPr>
          <p:cNvGraphicFramePr>
            <a:graphicFrameLocks noGrp="1"/>
          </p:cNvGraphicFramePr>
          <p:nvPr>
            <p:ph idx="1"/>
            <p:extLst>
              <p:ext uri="{D42A27DB-BD31-4B8C-83A1-F6EECF244321}">
                <p14:modId xmlns:p14="http://schemas.microsoft.com/office/powerpoint/2010/main" val="4017696988"/>
              </p:ext>
            </p:extLst>
          </p:nvPr>
        </p:nvGraphicFramePr>
        <p:xfrm>
          <a:off x="464964" y="1304693"/>
          <a:ext cx="8121476" cy="4995740"/>
        </p:xfrm>
        <a:graphic>
          <a:graphicData uri="http://schemas.openxmlformats.org/drawingml/2006/table">
            <a:tbl>
              <a:tblPr>
                <a:tableStyleId>{BC89EF96-8CEA-46FF-86C4-4CE0E7609802}</a:tableStyleId>
              </a:tblPr>
              <a:tblGrid>
                <a:gridCol w="1832187">
                  <a:extLst>
                    <a:ext uri="{9D8B030D-6E8A-4147-A177-3AD203B41FA5}">
                      <a16:colId xmlns:a16="http://schemas.microsoft.com/office/drawing/2014/main" val="3533288405"/>
                    </a:ext>
                  </a:extLst>
                </a:gridCol>
                <a:gridCol w="1360449">
                  <a:extLst>
                    <a:ext uri="{9D8B030D-6E8A-4147-A177-3AD203B41FA5}">
                      <a16:colId xmlns:a16="http://schemas.microsoft.com/office/drawing/2014/main" val="2857816033"/>
                    </a:ext>
                  </a:extLst>
                </a:gridCol>
                <a:gridCol w="1973766">
                  <a:extLst>
                    <a:ext uri="{9D8B030D-6E8A-4147-A177-3AD203B41FA5}">
                      <a16:colId xmlns:a16="http://schemas.microsoft.com/office/drawing/2014/main" val="999775259"/>
                    </a:ext>
                  </a:extLst>
                </a:gridCol>
                <a:gridCol w="1694985">
                  <a:extLst>
                    <a:ext uri="{9D8B030D-6E8A-4147-A177-3AD203B41FA5}">
                      <a16:colId xmlns:a16="http://schemas.microsoft.com/office/drawing/2014/main" val="3742060009"/>
                    </a:ext>
                  </a:extLst>
                </a:gridCol>
                <a:gridCol w="1260089">
                  <a:extLst>
                    <a:ext uri="{9D8B030D-6E8A-4147-A177-3AD203B41FA5}">
                      <a16:colId xmlns:a16="http://schemas.microsoft.com/office/drawing/2014/main" val="832926312"/>
                    </a:ext>
                  </a:extLst>
                </a:gridCol>
              </a:tblGrid>
              <a:tr h="302200">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71593</a:t>
                      </a:r>
                    </a:p>
                  </a:txBody>
                  <a:tcPr marL="7620" marR="7620" marT="7620" marB="0" anchor="ctr"/>
                </a:tc>
                <a:extLst>
                  <a:ext uri="{0D108BD9-81ED-4DB2-BD59-A6C34878D82A}">
                    <a16:rowId xmlns:a16="http://schemas.microsoft.com/office/drawing/2014/main" val="836663036"/>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84</a:t>
                      </a:r>
                    </a:p>
                  </a:txBody>
                  <a:tcPr marL="7620" marR="7620" marT="7620" marB="0" anchor="ctr"/>
                </a:tc>
                <a:extLst>
                  <a:ext uri="{0D108BD9-81ED-4DB2-BD59-A6C34878D82A}">
                    <a16:rowId xmlns:a16="http://schemas.microsoft.com/office/drawing/2014/main" val="3160968347"/>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83</a:t>
                      </a:r>
                    </a:p>
                  </a:txBody>
                  <a:tcPr marL="7620" marR="7620" marT="7620" marB="0" anchor="ctr"/>
                </a:tc>
                <a:extLst>
                  <a:ext uri="{0D108BD9-81ED-4DB2-BD59-A6C34878D82A}">
                    <a16:rowId xmlns:a16="http://schemas.microsoft.com/office/drawing/2014/main" val="1847150859"/>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223387720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6232</a:t>
                      </a:r>
                    </a:p>
                  </a:txBody>
                  <a:tcPr marL="7620" marR="7620" marT="7620" marB="0" anchor="ctr"/>
                </a:tc>
                <a:extLst>
                  <a:ext uri="{0D108BD9-81ED-4DB2-BD59-A6C34878D82A}">
                    <a16:rowId xmlns:a16="http://schemas.microsoft.com/office/drawing/2014/main" val="407718089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5933</a:t>
                      </a:r>
                    </a:p>
                  </a:txBody>
                  <a:tcPr marL="7620" marR="7620" marT="7620" marB="0" anchor="ctr"/>
                </a:tc>
                <a:extLst>
                  <a:ext uri="{0D108BD9-81ED-4DB2-BD59-A6C34878D82A}">
                    <a16:rowId xmlns:a16="http://schemas.microsoft.com/office/drawing/2014/main" val="3515511141"/>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976</a:t>
                      </a:r>
                    </a:p>
                  </a:txBody>
                  <a:tcPr marL="7620" marR="7620" marT="7620" marB="0" anchor="ctr"/>
                </a:tc>
                <a:extLst>
                  <a:ext uri="{0D108BD9-81ED-4DB2-BD59-A6C34878D82A}">
                    <a16:rowId xmlns:a16="http://schemas.microsoft.com/office/drawing/2014/main" val="1544919533"/>
                  </a:ext>
                </a:extLst>
              </a:tr>
              <a:tr h="49343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3311</a:t>
                      </a:r>
                    </a:p>
                  </a:txBody>
                  <a:tcPr marL="7620" marR="7620" marT="7620" marB="0" anchor="ctr"/>
                </a:tc>
                <a:extLst>
                  <a:ext uri="{0D108BD9-81ED-4DB2-BD59-A6C34878D82A}">
                    <a16:rowId xmlns:a16="http://schemas.microsoft.com/office/drawing/2014/main" val="3737304858"/>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437</a:t>
                      </a:r>
                    </a:p>
                  </a:txBody>
                  <a:tcPr marL="7620" marR="7620" marT="7620" marB="0" anchor="ctr"/>
                </a:tc>
                <a:extLst>
                  <a:ext uri="{0D108BD9-81ED-4DB2-BD59-A6C34878D82A}">
                    <a16:rowId xmlns:a16="http://schemas.microsoft.com/office/drawing/2014/main" val="3117514260"/>
                  </a:ext>
                </a:extLst>
              </a:tr>
              <a:tr h="30220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52</a:t>
                      </a:r>
                    </a:p>
                  </a:txBody>
                  <a:tcPr marL="7620" marR="7620" marT="7620" marB="0" anchor="ctr"/>
                </a:tc>
                <a:extLst>
                  <a:ext uri="{0D108BD9-81ED-4DB2-BD59-A6C34878D82A}">
                    <a16:rowId xmlns:a16="http://schemas.microsoft.com/office/drawing/2014/main" val="2684843003"/>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49343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dirty="0"/>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9135E0EE-21A5-D9E3-55FA-13786C2C9029}"/>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Mean-Based Avg</a:t>
            </a:r>
          </a:p>
        </p:txBody>
      </p:sp>
    </p:spTree>
    <p:extLst>
      <p:ext uri="{BB962C8B-B14F-4D97-AF65-F5344CB8AC3E}">
        <p14:creationId xmlns:p14="http://schemas.microsoft.com/office/powerpoint/2010/main" val="296403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6E994-7259-624E-2420-E33497BB2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A5517-7289-D1BE-EFFE-11673C66721E}"/>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BAB573AD-3BFC-1A83-A580-2913EF76525E}"/>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8" name="Content Placeholder 7">
            <a:extLst>
              <a:ext uri="{FF2B5EF4-FFF2-40B4-BE49-F238E27FC236}">
                <a16:creationId xmlns:a16="http://schemas.microsoft.com/office/drawing/2014/main" id="{B377F491-5A9D-A1A2-264A-B9709D54BEFA}"/>
              </a:ext>
            </a:extLst>
          </p:cNvPr>
          <p:cNvGraphicFramePr>
            <a:graphicFrameLocks noGrp="1"/>
          </p:cNvGraphicFramePr>
          <p:nvPr>
            <p:ph idx="1"/>
            <p:extLst>
              <p:ext uri="{D42A27DB-BD31-4B8C-83A1-F6EECF244321}">
                <p14:modId xmlns:p14="http://schemas.microsoft.com/office/powerpoint/2010/main" val="3741344"/>
              </p:ext>
            </p:extLst>
          </p:nvPr>
        </p:nvGraphicFramePr>
        <p:xfrm>
          <a:off x="278780" y="1390922"/>
          <a:ext cx="8564138" cy="4942975"/>
        </p:xfrm>
        <a:graphic>
          <a:graphicData uri="http://schemas.openxmlformats.org/drawingml/2006/table">
            <a:tbl>
              <a:tblPr>
                <a:tableStyleId>{BC89EF96-8CEA-46FF-86C4-4CE0E7609802}</a:tableStyleId>
              </a:tblPr>
              <a:tblGrid>
                <a:gridCol w="1828800">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929161">
                  <a:extLst>
                    <a:ext uri="{9D8B030D-6E8A-4147-A177-3AD203B41FA5}">
                      <a16:colId xmlns:a16="http://schemas.microsoft.com/office/drawing/2014/main" val="999775259"/>
                    </a:ext>
                  </a:extLst>
                </a:gridCol>
                <a:gridCol w="1616927">
                  <a:extLst>
                    <a:ext uri="{9D8B030D-6E8A-4147-A177-3AD203B41FA5}">
                      <a16:colId xmlns:a16="http://schemas.microsoft.com/office/drawing/2014/main" val="3742060009"/>
                    </a:ext>
                  </a:extLst>
                </a:gridCol>
                <a:gridCol w="1516567">
                  <a:extLst>
                    <a:ext uri="{9D8B030D-6E8A-4147-A177-3AD203B41FA5}">
                      <a16:colId xmlns:a16="http://schemas.microsoft.com/office/drawing/2014/main" val="1833636941"/>
                    </a:ext>
                  </a:extLst>
                </a:gridCol>
              </a:tblGrid>
              <a:tr h="304946">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71681</a:t>
                      </a:r>
                    </a:p>
                  </a:txBody>
                  <a:tcPr marL="7620" marR="7620" marT="7620" marB="0" anchor="ctr"/>
                </a:tc>
                <a:extLst>
                  <a:ext uri="{0D108BD9-81ED-4DB2-BD59-A6C34878D82A}">
                    <a16:rowId xmlns:a16="http://schemas.microsoft.com/office/drawing/2014/main" val="836663036"/>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81</a:t>
                      </a:r>
                    </a:p>
                  </a:txBody>
                  <a:tcPr marL="7620" marR="7620" marT="7620" marB="0" anchor="ctr"/>
                </a:tc>
                <a:extLst>
                  <a:ext uri="{0D108BD9-81ED-4DB2-BD59-A6C34878D82A}">
                    <a16:rowId xmlns:a16="http://schemas.microsoft.com/office/drawing/2014/main" val="3160968347"/>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a:t>
                      </a:r>
                    </a:p>
                  </a:txBody>
                  <a:tcPr marL="7620" marR="7620" marT="7620" marB="0" anchor="ctr"/>
                </a:tc>
                <a:extLst>
                  <a:ext uri="{0D108BD9-81ED-4DB2-BD59-A6C34878D82A}">
                    <a16:rowId xmlns:a16="http://schemas.microsoft.com/office/drawing/2014/main" val="1847150859"/>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916</a:t>
                      </a:r>
                    </a:p>
                  </a:txBody>
                  <a:tcPr marL="7620" marR="7620" marT="7620" marB="0" anchor="ctr"/>
                </a:tc>
                <a:extLst>
                  <a:ext uri="{0D108BD9-81ED-4DB2-BD59-A6C34878D82A}">
                    <a16:rowId xmlns:a16="http://schemas.microsoft.com/office/drawing/2014/main" val="223387720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5989</a:t>
                      </a:r>
                    </a:p>
                  </a:txBody>
                  <a:tcPr marL="7620" marR="7620" marT="7620" marB="0" anchor="ctr"/>
                </a:tc>
                <a:extLst>
                  <a:ext uri="{0D108BD9-81ED-4DB2-BD59-A6C34878D82A}">
                    <a16:rowId xmlns:a16="http://schemas.microsoft.com/office/drawing/2014/main" val="3515511141"/>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2952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3315</a:t>
                      </a:r>
                    </a:p>
                  </a:txBody>
                  <a:tcPr marL="7620" marR="7620" marT="7620" marB="0" anchor="ctr"/>
                </a:tc>
                <a:extLst>
                  <a:ext uri="{0D108BD9-81ED-4DB2-BD59-A6C34878D82A}">
                    <a16:rowId xmlns:a16="http://schemas.microsoft.com/office/drawing/2014/main" val="3737304858"/>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421</a:t>
                      </a:r>
                    </a:p>
                  </a:txBody>
                  <a:tcPr marL="7620" marR="7620" marT="7620" marB="0" anchor="ctr"/>
                </a:tc>
                <a:extLst>
                  <a:ext uri="{0D108BD9-81ED-4DB2-BD59-A6C34878D82A}">
                    <a16:rowId xmlns:a16="http://schemas.microsoft.com/office/drawing/2014/main" val="3117514260"/>
                  </a:ext>
                </a:extLst>
              </a:tr>
              <a:tr h="30494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a:t>
                      </a:r>
                    </a:p>
                  </a:txBody>
                  <a:tcPr marL="7620" marR="7620" marT="7620" marB="0" anchor="ctr"/>
                </a:tc>
                <a:extLst>
                  <a:ext uri="{0D108BD9-81ED-4DB2-BD59-A6C34878D82A}">
                    <a16:rowId xmlns:a16="http://schemas.microsoft.com/office/drawing/2014/main" val="2684843003"/>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29523">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0494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FEAE714B-4225-65CD-CD95-04663EA586A8}"/>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Weighted avg</a:t>
            </a:r>
          </a:p>
        </p:txBody>
      </p:sp>
    </p:spTree>
    <p:extLst>
      <p:ext uri="{BB962C8B-B14F-4D97-AF65-F5344CB8AC3E}">
        <p14:creationId xmlns:p14="http://schemas.microsoft.com/office/powerpoint/2010/main" val="361149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F5FB-632E-FFDE-AA97-A8F599DF2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5DF0D-D629-B625-4A04-C12F37AE3986}"/>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BD9E69B-FBE9-9D8F-BFEF-0808ED42389D}"/>
              </a:ext>
            </a:extLst>
          </p:cNvPr>
          <p:cNvSpPr>
            <a:spLocks noGrp="1"/>
          </p:cNvSpPr>
          <p:nvPr>
            <p:ph type="sldNum" sz="quarter" idx="12"/>
          </p:nvPr>
        </p:nvSpPr>
        <p:spPr/>
        <p:txBody>
          <a:bodyPr/>
          <a:lstStyle/>
          <a:p>
            <a:fld id="{B487F271-60DF-4592-BB7F-B45BB4441AA9}" type="slidenum">
              <a:rPr lang="en-US" smtClean="0"/>
              <a:pPr/>
              <a:t>20</a:t>
            </a:fld>
            <a:endParaRPr lang="en-US" dirty="0"/>
          </a:p>
        </p:txBody>
      </p:sp>
      <p:graphicFrame>
        <p:nvGraphicFramePr>
          <p:cNvPr id="8" name="Content Placeholder 7">
            <a:extLst>
              <a:ext uri="{FF2B5EF4-FFF2-40B4-BE49-F238E27FC236}">
                <a16:creationId xmlns:a16="http://schemas.microsoft.com/office/drawing/2014/main" id="{7032A520-368D-B5EB-6E37-7BEB35ECE893}"/>
              </a:ext>
            </a:extLst>
          </p:cNvPr>
          <p:cNvGraphicFramePr>
            <a:graphicFrameLocks noGrp="1"/>
          </p:cNvGraphicFramePr>
          <p:nvPr>
            <p:ph idx="1"/>
            <p:extLst>
              <p:ext uri="{D42A27DB-BD31-4B8C-83A1-F6EECF244321}">
                <p14:modId xmlns:p14="http://schemas.microsoft.com/office/powerpoint/2010/main" val="266506233"/>
              </p:ext>
            </p:extLst>
          </p:nvPr>
        </p:nvGraphicFramePr>
        <p:xfrm>
          <a:off x="283409" y="1283227"/>
          <a:ext cx="8577181" cy="5179178"/>
        </p:xfrm>
        <a:graphic>
          <a:graphicData uri="http://schemas.openxmlformats.org/drawingml/2006/table">
            <a:tbl>
              <a:tblPr>
                <a:tableStyleId>{BC89EF96-8CEA-46FF-86C4-4CE0E7609802}</a:tableStyleId>
              </a:tblPr>
              <a:tblGrid>
                <a:gridCol w="1924532">
                  <a:extLst>
                    <a:ext uri="{9D8B030D-6E8A-4147-A177-3AD203B41FA5}">
                      <a16:colId xmlns:a16="http://schemas.microsoft.com/office/drawing/2014/main" val="3533288405"/>
                    </a:ext>
                  </a:extLst>
                </a:gridCol>
                <a:gridCol w="1650381">
                  <a:extLst>
                    <a:ext uri="{9D8B030D-6E8A-4147-A177-3AD203B41FA5}">
                      <a16:colId xmlns:a16="http://schemas.microsoft.com/office/drawing/2014/main" val="2857816033"/>
                    </a:ext>
                  </a:extLst>
                </a:gridCol>
                <a:gridCol w="1817649">
                  <a:extLst>
                    <a:ext uri="{9D8B030D-6E8A-4147-A177-3AD203B41FA5}">
                      <a16:colId xmlns:a16="http://schemas.microsoft.com/office/drawing/2014/main" val="999775259"/>
                    </a:ext>
                  </a:extLst>
                </a:gridCol>
                <a:gridCol w="1683834">
                  <a:extLst>
                    <a:ext uri="{9D8B030D-6E8A-4147-A177-3AD203B41FA5}">
                      <a16:colId xmlns:a16="http://schemas.microsoft.com/office/drawing/2014/main" val="3742060009"/>
                    </a:ext>
                  </a:extLst>
                </a:gridCol>
                <a:gridCol w="1500785">
                  <a:extLst>
                    <a:ext uri="{9D8B030D-6E8A-4147-A177-3AD203B41FA5}">
                      <a16:colId xmlns:a16="http://schemas.microsoft.com/office/drawing/2014/main" val="3191894695"/>
                    </a:ext>
                  </a:extLst>
                </a:gridCol>
              </a:tblGrid>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340677">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71464</a:t>
                      </a:r>
                    </a:p>
                  </a:txBody>
                  <a:tcPr marL="7620" marR="7620" marT="7620" marB="0" anchor="ctr"/>
                </a:tc>
                <a:extLst>
                  <a:ext uri="{0D108BD9-81ED-4DB2-BD59-A6C34878D82A}">
                    <a16:rowId xmlns:a16="http://schemas.microsoft.com/office/drawing/2014/main" val="836663036"/>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92</a:t>
                      </a:r>
                    </a:p>
                  </a:txBody>
                  <a:tcPr marL="7620" marR="7620" marT="7620" marB="0" anchor="ctr"/>
                </a:tc>
                <a:extLst>
                  <a:ext uri="{0D108BD9-81ED-4DB2-BD59-A6C34878D82A}">
                    <a16:rowId xmlns:a16="http://schemas.microsoft.com/office/drawing/2014/main" val="3160968347"/>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96</a:t>
                      </a:r>
                    </a:p>
                  </a:txBody>
                  <a:tcPr marL="7620" marR="7620" marT="7620" marB="0" anchor="ctr"/>
                </a:tc>
                <a:extLst>
                  <a:ext uri="{0D108BD9-81ED-4DB2-BD59-A6C34878D82A}">
                    <a16:rowId xmlns:a16="http://schemas.microsoft.com/office/drawing/2014/main" val="1847150859"/>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886</a:t>
                      </a:r>
                    </a:p>
                  </a:txBody>
                  <a:tcPr marL="7620" marR="7620" marT="7620" marB="0" anchor="ctr"/>
                </a:tc>
                <a:extLst>
                  <a:ext uri="{0D108BD9-81ED-4DB2-BD59-A6C34878D82A}">
                    <a16:rowId xmlns:a16="http://schemas.microsoft.com/office/drawing/2014/main" val="223387720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6173</a:t>
                      </a:r>
                    </a:p>
                  </a:txBody>
                  <a:tcPr marL="7620" marR="7620" marT="7620" marB="0" anchor="ctr"/>
                </a:tc>
                <a:extLst>
                  <a:ext uri="{0D108BD9-81ED-4DB2-BD59-A6C34878D82A}">
                    <a16:rowId xmlns:a16="http://schemas.microsoft.com/office/drawing/2014/main" val="407718089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6055</a:t>
                      </a:r>
                    </a:p>
                  </a:txBody>
                  <a:tcPr marL="7620" marR="7620" marT="7620" marB="0" anchor="ctr"/>
                </a:tc>
                <a:extLst>
                  <a:ext uri="{0D108BD9-81ED-4DB2-BD59-A6C34878D82A}">
                    <a16:rowId xmlns:a16="http://schemas.microsoft.com/office/drawing/2014/main" val="3515511141"/>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979</a:t>
                      </a:r>
                    </a:p>
                  </a:txBody>
                  <a:tcPr marL="7620" marR="7620" marT="7620" marB="0" anchor="ctr"/>
                </a:tc>
                <a:extLst>
                  <a:ext uri="{0D108BD9-81ED-4DB2-BD59-A6C34878D82A}">
                    <a16:rowId xmlns:a16="http://schemas.microsoft.com/office/drawing/2014/main" val="1544919533"/>
                  </a:ext>
                </a:extLst>
              </a:tr>
              <a:tr h="54552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3324</a:t>
                      </a:r>
                    </a:p>
                  </a:txBody>
                  <a:tcPr marL="7620" marR="7620" marT="7620" marB="0" anchor="ctr"/>
                </a:tc>
                <a:extLst>
                  <a:ext uri="{0D108BD9-81ED-4DB2-BD59-A6C34878D82A}">
                    <a16:rowId xmlns:a16="http://schemas.microsoft.com/office/drawing/2014/main" val="3737304858"/>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453</a:t>
                      </a:r>
                    </a:p>
                  </a:txBody>
                  <a:tcPr marL="7620" marR="7620" marT="7620" marB="0" anchor="ctr"/>
                </a:tc>
                <a:extLst>
                  <a:ext uri="{0D108BD9-81ED-4DB2-BD59-A6C34878D82A}">
                    <a16:rowId xmlns:a16="http://schemas.microsoft.com/office/drawing/2014/main" val="3117514260"/>
                  </a:ext>
                </a:extLst>
              </a:tr>
              <a:tr h="340677">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61</a:t>
                      </a:r>
                    </a:p>
                  </a:txBody>
                  <a:tcPr marL="7620" marR="7620" marT="7620" marB="0" anchor="ctr"/>
                </a:tc>
                <a:extLst>
                  <a:ext uri="{0D108BD9-81ED-4DB2-BD59-A6C34878D82A}">
                    <a16:rowId xmlns:a16="http://schemas.microsoft.com/office/drawing/2014/main" val="2684843003"/>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464313371"/>
                  </a:ext>
                </a:extLst>
              </a:tr>
              <a:tr h="54552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800438874"/>
                  </a:ext>
                </a:extLst>
              </a:tr>
              <a:tr h="340677">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hMerge="1">
                  <a:txBody>
                    <a:bodyPr/>
                    <a:lstStyle/>
                    <a:p>
                      <a:endParaRPr lang="en-US"/>
                    </a:p>
                  </a:txBody>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30844483"/>
                  </a:ext>
                </a:extLst>
              </a:tr>
            </a:tbl>
          </a:graphicData>
        </a:graphic>
      </p:graphicFrame>
      <p:sp>
        <p:nvSpPr>
          <p:cNvPr id="3" name="TextBox 2">
            <a:extLst>
              <a:ext uri="{FF2B5EF4-FFF2-40B4-BE49-F238E27FC236}">
                <a16:creationId xmlns:a16="http://schemas.microsoft.com/office/drawing/2014/main" id="{AADA735F-D898-4E4A-7C35-C3885896A973}"/>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Federated avg</a:t>
            </a:r>
          </a:p>
        </p:txBody>
      </p:sp>
    </p:spTree>
    <p:extLst>
      <p:ext uri="{BB962C8B-B14F-4D97-AF65-F5344CB8AC3E}">
        <p14:creationId xmlns:p14="http://schemas.microsoft.com/office/powerpoint/2010/main" val="332656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1B91-38D8-556B-9DA3-C4F38A8FB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0367B-B714-361B-C4E5-E45726CDAE61}"/>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1</a:t>
            </a:r>
          </a:p>
        </p:txBody>
      </p:sp>
      <p:sp>
        <p:nvSpPr>
          <p:cNvPr id="4" name="Slide Number Placeholder 3">
            <a:extLst>
              <a:ext uri="{FF2B5EF4-FFF2-40B4-BE49-F238E27FC236}">
                <a16:creationId xmlns:a16="http://schemas.microsoft.com/office/drawing/2014/main" id="{9CE806A9-DC61-FCEF-9B92-A363E708F687}"/>
              </a:ext>
            </a:extLst>
          </p:cNvPr>
          <p:cNvSpPr>
            <a:spLocks noGrp="1"/>
          </p:cNvSpPr>
          <p:nvPr>
            <p:ph type="sldNum" sz="quarter" idx="12"/>
          </p:nvPr>
        </p:nvSpPr>
        <p:spPr/>
        <p:txBody>
          <a:bodyPr/>
          <a:lstStyle/>
          <a:p>
            <a:fld id="{B487F271-60DF-4592-BB7F-B45BB4441AA9}" type="slidenum">
              <a:rPr lang="en-US" smtClean="0"/>
              <a:pPr/>
              <a:t>21</a:t>
            </a:fld>
            <a:endParaRPr lang="en-US" dirty="0"/>
          </a:p>
        </p:txBody>
      </p:sp>
      <p:graphicFrame>
        <p:nvGraphicFramePr>
          <p:cNvPr id="7" name="Table 6">
            <a:extLst>
              <a:ext uri="{FF2B5EF4-FFF2-40B4-BE49-F238E27FC236}">
                <a16:creationId xmlns:a16="http://schemas.microsoft.com/office/drawing/2014/main" id="{57C2BC94-8599-496F-4BB2-8A22F2A76E1C}"/>
              </a:ext>
            </a:extLst>
          </p:cNvPr>
          <p:cNvGraphicFramePr>
            <a:graphicFrameLocks noGrp="1"/>
          </p:cNvGraphicFramePr>
          <p:nvPr>
            <p:extLst>
              <p:ext uri="{D42A27DB-BD31-4B8C-83A1-F6EECF244321}">
                <p14:modId xmlns:p14="http://schemas.microsoft.com/office/powerpoint/2010/main" val="190273397"/>
              </p:ext>
            </p:extLst>
          </p:nvPr>
        </p:nvGraphicFramePr>
        <p:xfrm>
          <a:off x="301083" y="1103971"/>
          <a:ext cx="8530683" cy="4328905"/>
        </p:xfrm>
        <a:graphic>
          <a:graphicData uri="http://schemas.openxmlformats.org/drawingml/2006/table">
            <a:tbl>
              <a:tblPr firstRow="1" bandRow="1">
                <a:tableStyleId>{BC89EF96-8CEA-46FF-86C4-4CE0E7609802}</a:tableStyleId>
              </a:tblPr>
              <a:tblGrid>
                <a:gridCol w="1218669">
                  <a:extLst>
                    <a:ext uri="{9D8B030D-6E8A-4147-A177-3AD203B41FA5}">
                      <a16:colId xmlns:a16="http://schemas.microsoft.com/office/drawing/2014/main" val="193949656"/>
                    </a:ext>
                  </a:extLst>
                </a:gridCol>
                <a:gridCol w="1218669">
                  <a:extLst>
                    <a:ext uri="{9D8B030D-6E8A-4147-A177-3AD203B41FA5}">
                      <a16:colId xmlns:a16="http://schemas.microsoft.com/office/drawing/2014/main" val="1651578456"/>
                    </a:ext>
                  </a:extLst>
                </a:gridCol>
                <a:gridCol w="1218669">
                  <a:extLst>
                    <a:ext uri="{9D8B030D-6E8A-4147-A177-3AD203B41FA5}">
                      <a16:colId xmlns:a16="http://schemas.microsoft.com/office/drawing/2014/main" val="2701144158"/>
                    </a:ext>
                  </a:extLst>
                </a:gridCol>
                <a:gridCol w="1218669">
                  <a:extLst>
                    <a:ext uri="{9D8B030D-6E8A-4147-A177-3AD203B41FA5}">
                      <a16:colId xmlns:a16="http://schemas.microsoft.com/office/drawing/2014/main" val="2094347562"/>
                    </a:ext>
                  </a:extLst>
                </a:gridCol>
                <a:gridCol w="1218669">
                  <a:extLst>
                    <a:ext uri="{9D8B030D-6E8A-4147-A177-3AD203B41FA5}">
                      <a16:colId xmlns:a16="http://schemas.microsoft.com/office/drawing/2014/main" val="1420531138"/>
                    </a:ext>
                  </a:extLst>
                </a:gridCol>
                <a:gridCol w="1218669">
                  <a:extLst>
                    <a:ext uri="{9D8B030D-6E8A-4147-A177-3AD203B41FA5}">
                      <a16:colId xmlns:a16="http://schemas.microsoft.com/office/drawing/2014/main" val="4284979555"/>
                    </a:ext>
                  </a:extLst>
                </a:gridCol>
                <a:gridCol w="1218669">
                  <a:extLst>
                    <a:ext uri="{9D8B030D-6E8A-4147-A177-3AD203B41FA5}">
                      <a16:colId xmlns:a16="http://schemas.microsoft.com/office/drawing/2014/main" val="3664638080"/>
                    </a:ext>
                  </a:extLst>
                </a:gridCol>
              </a:tblGrid>
              <a:tr h="501805">
                <a:tc>
                  <a:txBody>
                    <a:bodyPr/>
                    <a:lstStyle/>
                    <a:p>
                      <a:endParaRPr lang="en-US" sz="1800" dirty="0">
                        <a:latin typeface="Arial" panose="020B0604020202020204" pitchFamily="34" charset="0"/>
                        <a:cs typeface="Arial" panose="020B0604020202020204" pitchFamily="34" charset="0"/>
                      </a:endParaRPr>
                    </a:p>
                  </a:txBody>
                  <a:tcPr/>
                </a:tc>
                <a:tc gridSpan="2">
                  <a:txBody>
                    <a:bodyPr/>
                    <a:lstStyle/>
                    <a:p>
                      <a:pPr algn="ctr"/>
                      <a:r>
                        <a:rPr lang="en-US" sz="1800" dirty="0">
                          <a:latin typeface="Arial" panose="020B0604020202020204" pitchFamily="34" charset="0"/>
                          <a:cs typeface="Arial" panose="020B0604020202020204" pitchFamily="34" charset="0"/>
                        </a:rPr>
                        <a:t>Mean-Based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Weighted avg</a:t>
                      </a:r>
                    </a:p>
                  </a:txBody>
                  <a:tcPr anchor="ctr"/>
                </a:tc>
                <a:tc hMerge="1">
                  <a:txBody>
                    <a:bodyPr/>
                    <a:lstStyle/>
                    <a:p>
                      <a:endParaRPr lang="en-US" dirty="0"/>
                    </a:p>
                  </a:txBody>
                  <a:tcPr/>
                </a:tc>
                <a:tc gridSpan="2">
                  <a:txBody>
                    <a:bodyPr/>
                    <a:lstStyle/>
                    <a:p>
                      <a:pPr algn="ctr"/>
                      <a:r>
                        <a:rPr lang="en-US" sz="1800" dirty="0">
                          <a:latin typeface="Arial" panose="020B0604020202020204" pitchFamily="34" charset="0"/>
                          <a:cs typeface="Arial" panose="020B0604020202020204" pitchFamily="34" charset="0"/>
                        </a:rPr>
                        <a:t>Federated avg</a:t>
                      </a:r>
                    </a:p>
                  </a:txBody>
                  <a:tcPr anchor="ctr"/>
                </a:tc>
                <a:tc hMerge="1">
                  <a:txBody>
                    <a:bodyPr/>
                    <a:lstStyle/>
                    <a:p>
                      <a:endParaRPr lang="en-US" dirty="0"/>
                    </a:p>
                  </a:txBody>
                  <a:tcPr/>
                </a:tc>
                <a:extLst>
                  <a:ext uri="{0D108BD9-81ED-4DB2-BD59-A6C34878D82A}">
                    <a16:rowId xmlns:a16="http://schemas.microsoft.com/office/drawing/2014/main" val="152636091"/>
                  </a:ext>
                </a:extLst>
              </a:tr>
              <a:tr h="956775">
                <a:tc>
                  <a:txBody>
                    <a:bodyPr/>
                    <a:lstStyle/>
                    <a:p>
                      <a:pPr algn="l"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extLst>
                  <a:ext uri="{0D108BD9-81ED-4DB2-BD59-A6C34878D82A}">
                    <a16:rowId xmlns:a16="http://schemas.microsoft.com/office/drawing/2014/main" val="1757918854"/>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0.47</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extLst>
                  <a:ext uri="{0D108BD9-81ED-4DB2-BD59-A6C34878D82A}">
                    <a16:rowId xmlns:a16="http://schemas.microsoft.com/office/drawing/2014/main" val="2068762366"/>
                  </a:ext>
                </a:extLst>
              </a:tr>
              <a:tr h="956775">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3434101487"/>
                  </a:ext>
                </a:extLst>
              </a:tr>
              <a:tr h="956775">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a:r>
                        <a:rPr lang="en-US" sz="1800" dirty="0">
                          <a:latin typeface="Arial" panose="020B0604020202020204" pitchFamily="34" charset="0"/>
                          <a:cs typeface="Arial" panose="020B0604020202020204" pitchFamily="34" charset="0"/>
                        </a:rPr>
                        <a:t>0.9 </a:t>
                      </a:r>
                    </a:p>
                  </a:txBody>
                  <a:tcPr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0.32</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a:t>
                      </a:r>
                    </a:p>
                  </a:txBody>
                  <a:tcPr marL="7620" marR="7620" marT="7620" marB="0" anchor="ctr"/>
                </a:tc>
                <a:extLst>
                  <a:ext uri="{0D108BD9-81ED-4DB2-BD59-A6C34878D82A}">
                    <a16:rowId xmlns:a16="http://schemas.microsoft.com/office/drawing/2014/main" val="4137574332"/>
                  </a:ext>
                </a:extLst>
              </a:tr>
            </a:tbl>
          </a:graphicData>
        </a:graphic>
      </p:graphicFrame>
    </p:spTree>
    <p:extLst>
      <p:ext uri="{BB962C8B-B14F-4D97-AF65-F5344CB8AC3E}">
        <p14:creationId xmlns:p14="http://schemas.microsoft.com/office/powerpoint/2010/main" val="376155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69B4-AFD3-9A69-2577-10EF0063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E0C10-FB62-56CD-D9BD-971C11507985}"/>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5AEB853A-8E50-CDD1-AEC3-34523B273896}"/>
              </a:ext>
            </a:extLst>
          </p:cNvPr>
          <p:cNvSpPr>
            <a:spLocks noGrp="1"/>
          </p:cNvSpPr>
          <p:nvPr>
            <p:ph type="sldNum" sz="quarter" idx="12"/>
          </p:nvPr>
        </p:nvSpPr>
        <p:spPr/>
        <p:txBody>
          <a:bodyPr/>
          <a:lstStyle/>
          <a:p>
            <a:fld id="{B487F271-60DF-4592-BB7F-B45BB4441AA9}" type="slidenum">
              <a:rPr lang="en-US" smtClean="0"/>
              <a:pPr/>
              <a:t>22</a:t>
            </a:fld>
            <a:endParaRPr lang="en-US" dirty="0"/>
          </a:p>
        </p:txBody>
      </p:sp>
      <p:graphicFrame>
        <p:nvGraphicFramePr>
          <p:cNvPr id="8" name="Content Placeholder 7">
            <a:extLst>
              <a:ext uri="{FF2B5EF4-FFF2-40B4-BE49-F238E27FC236}">
                <a16:creationId xmlns:a16="http://schemas.microsoft.com/office/drawing/2014/main" id="{56E30818-681A-8123-C3B6-6852F6A6F7D5}"/>
              </a:ext>
            </a:extLst>
          </p:cNvPr>
          <p:cNvGraphicFramePr>
            <a:graphicFrameLocks noGrp="1"/>
          </p:cNvGraphicFramePr>
          <p:nvPr>
            <p:ph idx="1"/>
            <p:extLst>
              <p:ext uri="{D42A27DB-BD31-4B8C-83A1-F6EECF244321}">
                <p14:modId xmlns:p14="http://schemas.microsoft.com/office/powerpoint/2010/main" val="1052432660"/>
              </p:ext>
            </p:extLst>
          </p:nvPr>
        </p:nvGraphicFramePr>
        <p:xfrm>
          <a:off x="371448" y="1354419"/>
          <a:ext cx="8401104" cy="5087080"/>
        </p:xfrm>
        <a:graphic>
          <a:graphicData uri="http://schemas.openxmlformats.org/drawingml/2006/table">
            <a:tbl>
              <a:tblPr>
                <a:tableStyleId>{BC89EF96-8CEA-46FF-86C4-4CE0E7609802}</a:tableStyleId>
              </a:tblPr>
              <a:tblGrid>
                <a:gridCol w="1981459">
                  <a:extLst>
                    <a:ext uri="{9D8B030D-6E8A-4147-A177-3AD203B41FA5}">
                      <a16:colId xmlns:a16="http://schemas.microsoft.com/office/drawing/2014/main" val="3533288405"/>
                    </a:ext>
                  </a:extLst>
                </a:gridCol>
                <a:gridCol w="1672683">
                  <a:extLst>
                    <a:ext uri="{9D8B030D-6E8A-4147-A177-3AD203B41FA5}">
                      <a16:colId xmlns:a16="http://schemas.microsoft.com/office/drawing/2014/main" val="2857816033"/>
                    </a:ext>
                  </a:extLst>
                </a:gridCol>
                <a:gridCol w="1616927">
                  <a:extLst>
                    <a:ext uri="{9D8B030D-6E8A-4147-A177-3AD203B41FA5}">
                      <a16:colId xmlns:a16="http://schemas.microsoft.com/office/drawing/2014/main" val="999775259"/>
                    </a:ext>
                  </a:extLst>
                </a:gridCol>
                <a:gridCol w="1661532">
                  <a:extLst>
                    <a:ext uri="{9D8B030D-6E8A-4147-A177-3AD203B41FA5}">
                      <a16:colId xmlns:a16="http://schemas.microsoft.com/office/drawing/2014/main" val="3742060009"/>
                    </a:ext>
                  </a:extLst>
                </a:gridCol>
                <a:gridCol w="1468503">
                  <a:extLst>
                    <a:ext uri="{9D8B030D-6E8A-4147-A177-3AD203B41FA5}">
                      <a16:colId xmlns:a16="http://schemas.microsoft.com/office/drawing/2014/main" val="1576605819"/>
                    </a:ext>
                  </a:extLst>
                </a:gridCol>
              </a:tblGrid>
              <a:tr h="361181">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75</a:t>
                      </a:r>
                    </a:p>
                  </a:txBody>
                  <a:tcPr marL="7620" marR="7620" marT="7620" marB="0" anchor="ctr"/>
                </a:tc>
                <a:extLst>
                  <a:ext uri="{0D108BD9-81ED-4DB2-BD59-A6C34878D82A}">
                    <a16:rowId xmlns:a16="http://schemas.microsoft.com/office/drawing/2014/main" val="836663036"/>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90</a:t>
                      </a:r>
                    </a:p>
                  </a:txBody>
                  <a:tcPr marL="7620" marR="7620" marT="7620" marB="0" anchor="ctr"/>
                </a:tc>
                <a:extLst>
                  <a:ext uri="{0D108BD9-81ED-4DB2-BD59-A6C34878D82A}">
                    <a16:rowId xmlns:a16="http://schemas.microsoft.com/office/drawing/2014/main" val="3160968347"/>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0.999448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0.973537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0.986322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71591</a:t>
                      </a:r>
                    </a:p>
                  </a:txBody>
                  <a:tcPr marL="7620" marR="7620" marT="7620" marB="0" anchor="ctr"/>
                </a:tc>
                <a:extLst>
                  <a:ext uri="{0D108BD9-81ED-4DB2-BD59-A6C34878D82A}">
                    <a16:rowId xmlns:a16="http://schemas.microsoft.com/office/drawing/2014/main" val="1847150859"/>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0.928571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0.008037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0.015935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871</a:t>
                      </a:r>
                    </a:p>
                  </a:txBody>
                  <a:tcPr marL="7620" marR="7620" marT="7620" marB="0" anchor="ctr"/>
                </a:tc>
                <a:extLst>
                  <a:ext uri="{0D108BD9-81ED-4DB2-BD59-A6C34878D82A}">
                    <a16:rowId xmlns:a16="http://schemas.microsoft.com/office/drawing/2014/main" val="2233877201"/>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0.742485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0.664342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0.701178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6237</a:t>
                      </a:r>
                    </a:p>
                  </a:txBody>
                  <a:tcPr marL="7620" marR="7620" marT="7620" marB="0" anchor="ctr"/>
                </a:tc>
                <a:extLst>
                  <a:ext uri="{0D108BD9-81ED-4DB2-BD59-A6C34878D82A}">
                    <a16:rowId xmlns:a16="http://schemas.microsoft.com/office/drawing/2014/main" val="407718089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0.494579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0.933755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0.646649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6008</a:t>
                      </a:r>
                    </a:p>
                  </a:txBody>
                  <a:tcPr marL="7620" marR="7620" marT="7620" marB="0" anchor="ctr"/>
                </a:tc>
                <a:extLst>
                  <a:ext uri="{0D108BD9-81ED-4DB2-BD59-A6C34878D82A}">
                    <a16:rowId xmlns:a16="http://schemas.microsoft.com/office/drawing/2014/main" val="3515511141"/>
                  </a:ext>
                </a:extLst>
              </a:tr>
              <a:tr h="361181">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0.846335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0.326206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0.470885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912</a:t>
                      </a:r>
                    </a:p>
                  </a:txBody>
                  <a:tcPr marL="7620" marR="7620" marT="7620" marB="0" anchor="ctr"/>
                </a:tc>
                <a:extLst>
                  <a:ext uri="{0D108BD9-81ED-4DB2-BD59-A6C34878D82A}">
                    <a16:rowId xmlns:a16="http://schemas.microsoft.com/office/drawing/2014/main" val="1544919533"/>
                  </a:ext>
                </a:extLst>
              </a:tr>
              <a:tr h="53507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0.804409</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0.616248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0.697389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3342</a:t>
                      </a:r>
                    </a:p>
                  </a:txBody>
                  <a:tcPr marL="7620" marR="7620" marT="7620" marB="0" anchor="ctr"/>
                </a:tc>
                <a:extLst>
                  <a:ext uri="{0D108BD9-81ED-4DB2-BD59-A6C34878D82A}">
                    <a16:rowId xmlns:a16="http://schemas.microsoft.com/office/drawing/2014/main" val="3737304858"/>
                  </a:ext>
                </a:extLst>
              </a:tr>
              <a:tr h="44033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413</a:t>
                      </a:r>
                    </a:p>
                  </a:txBody>
                  <a:tcPr marL="7620" marR="7620" marT="7620" marB="0" anchor="ctr"/>
                </a:tc>
                <a:extLst>
                  <a:ext uri="{0D108BD9-81ED-4DB2-BD59-A6C34878D82A}">
                    <a16:rowId xmlns:a16="http://schemas.microsoft.com/office/drawing/2014/main" val="3117514260"/>
                  </a:ext>
                </a:extLst>
              </a:tr>
              <a:tr h="27120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44</a:t>
                      </a:r>
                    </a:p>
                  </a:txBody>
                  <a:tcPr marL="7620" marR="7620" marT="7620" marB="0" anchor="ctr"/>
                </a:tc>
                <a:extLst>
                  <a:ext uri="{0D108BD9-81ED-4DB2-BD59-A6C34878D82A}">
                    <a16:rowId xmlns:a16="http://schemas.microsoft.com/office/drawing/2014/main" val="2684843003"/>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0.481583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0.352212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0.351836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5074">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0.931234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0.91138</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44033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gridSpan="4">
                  <a:txBody>
                    <a:bodyPr/>
                    <a:lstStyle/>
                    <a:p>
                      <a:pPr algn="ctr" fontAlgn="b"/>
                      <a:r>
                        <a:rPr lang="en-US" sz="1800" b="1" i="0" u="none" strike="noStrike" dirty="0">
                          <a:solidFill>
                            <a:srgbClr val="000000"/>
                          </a:solidFill>
                          <a:effectLst/>
                          <a:latin typeface="Arial" panose="020B0604020202020204" pitchFamily="34" charset="0"/>
                          <a:cs typeface="Arial" panose="020B0604020202020204" pitchFamily="34" charset="0"/>
                        </a:rPr>
                        <a:t>0.913276</a:t>
                      </a:r>
                    </a:p>
                  </a:txBody>
                  <a:tcPr marL="7620" marR="7620" marT="7620" marB="0" anchor="ct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311455088"/>
                  </a:ext>
                </a:extLst>
              </a:tr>
            </a:tbl>
          </a:graphicData>
        </a:graphic>
      </p:graphicFrame>
      <p:sp>
        <p:nvSpPr>
          <p:cNvPr id="3" name="TextBox 2">
            <a:extLst>
              <a:ext uri="{FF2B5EF4-FFF2-40B4-BE49-F238E27FC236}">
                <a16:creationId xmlns:a16="http://schemas.microsoft.com/office/drawing/2014/main" id="{5AA73979-756C-E0DB-A2F0-B768AFED4A0F}"/>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MULTICLASS _ FEDAVG</a:t>
            </a:r>
          </a:p>
        </p:txBody>
      </p:sp>
    </p:spTree>
    <p:extLst>
      <p:ext uri="{BB962C8B-B14F-4D97-AF65-F5344CB8AC3E}">
        <p14:creationId xmlns:p14="http://schemas.microsoft.com/office/powerpoint/2010/main" val="284451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E6C1-6216-68F1-42BE-CEC42DE5D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22E13-FC55-3AC3-6219-1D88D47C8BBA}"/>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2</a:t>
            </a:r>
          </a:p>
        </p:txBody>
      </p:sp>
      <p:sp>
        <p:nvSpPr>
          <p:cNvPr id="4" name="Slide Number Placeholder 3">
            <a:extLst>
              <a:ext uri="{FF2B5EF4-FFF2-40B4-BE49-F238E27FC236}">
                <a16:creationId xmlns:a16="http://schemas.microsoft.com/office/drawing/2014/main" id="{D460684F-025D-E40D-83F4-ABCE797324FB}"/>
              </a:ext>
            </a:extLst>
          </p:cNvPr>
          <p:cNvSpPr>
            <a:spLocks noGrp="1"/>
          </p:cNvSpPr>
          <p:nvPr>
            <p:ph type="sldNum" sz="quarter" idx="12"/>
          </p:nvPr>
        </p:nvSpPr>
        <p:spPr/>
        <p:txBody>
          <a:bodyPr/>
          <a:lstStyle/>
          <a:p>
            <a:fld id="{B487F271-60DF-4592-BB7F-B45BB4441AA9}" type="slidenum">
              <a:rPr lang="en-US" smtClean="0"/>
              <a:pPr/>
              <a:t>23</a:t>
            </a:fld>
            <a:endParaRPr lang="en-US" dirty="0"/>
          </a:p>
        </p:txBody>
      </p:sp>
      <p:graphicFrame>
        <p:nvGraphicFramePr>
          <p:cNvPr id="8" name="Content Placeholder 7">
            <a:extLst>
              <a:ext uri="{FF2B5EF4-FFF2-40B4-BE49-F238E27FC236}">
                <a16:creationId xmlns:a16="http://schemas.microsoft.com/office/drawing/2014/main" id="{35086218-849F-B6F4-AFDF-6AD2932591DB}"/>
              </a:ext>
            </a:extLst>
          </p:cNvPr>
          <p:cNvGraphicFramePr>
            <a:graphicFrameLocks noGrp="1"/>
          </p:cNvGraphicFramePr>
          <p:nvPr>
            <p:ph idx="1"/>
            <p:extLst>
              <p:ext uri="{D42A27DB-BD31-4B8C-83A1-F6EECF244321}">
                <p14:modId xmlns:p14="http://schemas.microsoft.com/office/powerpoint/2010/main" val="1079362321"/>
              </p:ext>
            </p:extLst>
          </p:nvPr>
        </p:nvGraphicFramePr>
        <p:xfrm>
          <a:off x="373626" y="1061885"/>
          <a:ext cx="8436076" cy="5118308"/>
        </p:xfrm>
        <a:graphic>
          <a:graphicData uri="http://schemas.openxmlformats.org/drawingml/2006/table">
            <a:tbl>
              <a:tblPr>
                <a:tableStyleId>{BC89EF96-8CEA-46FF-86C4-4CE0E7609802}</a:tableStyleId>
              </a:tblPr>
              <a:tblGrid>
                <a:gridCol w="4209298">
                  <a:extLst>
                    <a:ext uri="{9D8B030D-6E8A-4147-A177-3AD203B41FA5}">
                      <a16:colId xmlns:a16="http://schemas.microsoft.com/office/drawing/2014/main" val="3533288405"/>
                    </a:ext>
                  </a:extLst>
                </a:gridCol>
                <a:gridCol w="4226778">
                  <a:extLst>
                    <a:ext uri="{9D8B030D-6E8A-4147-A177-3AD203B41FA5}">
                      <a16:colId xmlns:a16="http://schemas.microsoft.com/office/drawing/2014/main" val="2857816033"/>
                    </a:ext>
                  </a:extLst>
                </a:gridCol>
              </a:tblGrid>
              <a:tr h="467466">
                <a:tc gridSpan="2">
                  <a:txBody>
                    <a:bodyPr/>
                    <a:lstStyle/>
                    <a:p>
                      <a:pPr algn="ctr" fontAlgn="b"/>
                      <a:r>
                        <a:rPr lang="en-US" sz="1800" b="1" i="0" u="none" strike="noStrike" dirty="0" err="1">
                          <a:solidFill>
                            <a:srgbClr val="000000"/>
                          </a:solidFill>
                          <a:effectLst/>
                          <a:latin typeface="Arial" panose="020B0604020202020204" pitchFamily="34" charset="0"/>
                          <a:cs typeface="Arial" panose="020B0604020202020204" pitchFamily="34" charset="0"/>
                        </a:rPr>
                        <a:t>Binary_Value</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27684556"/>
                  </a:ext>
                </a:extLst>
              </a:tr>
              <a:tr h="515759">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Metric</a:t>
                      </a:r>
                    </a:p>
                  </a:txBody>
                  <a:tcPr marL="7620" marR="7620" marT="7620" marB="0" anchor="ctr"/>
                </a:tc>
                <a:tc>
                  <a:txBody>
                    <a:bodyPr/>
                    <a:lstStyle/>
                    <a:p>
                      <a:pPr algn="ctr" fontAlgn="ctr"/>
                      <a:r>
                        <a:rPr lang="en-US" sz="1800" b="1" i="0" u="none" strike="noStrike" dirty="0">
                          <a:solidFill>
                            <a:srgbClr val="000000"/>
                          </a:solidFill>
                          <a:effectLst/>
                          <a:latin typeface="Arial" panose="020B0604020202020204" pitchFamily="34" charset="0"/>
                          <a:cs typeface="Arial" panose="020B0604020202020204" pitchFamily="34" charset="0"/>
                        </a:rPr>
                        <a:t>Value</a:t>
                      </a:r>
                    </a:p>
                  </a:txBody>
                  <a:tcPr marL="7620" marR="7620" marT="7620" marB="0" anchor="ctr"/>
                </a:tc>
                <a:extLst>
                  <a:ext uri="{0D108BD9-81ED-4DB2-BD59-A6C34878D82A}">
                    <a16:rowId xmlns:a16="http://schemas.microsoft.com/office/drawing/2014/main" val="836663036"/>
                  </a:ext>
                </a:extLst>
              </a:tr>
              <a:tr h="55060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F1 Score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0.949063</a:t>
                      </a:r>
                    </a:p>
                  </a:txBody>
                  <a:tcPr marL="7620" marR="7620" marT="7620" marB="0" anchor="ctr"/>
                </a:tc>
                <a:extLst>
                  <a:ext uri="{0D108BD9-81ED-4DB2-BD59-A6C34878D82A}">
                    <a16:rowId xmlns:a16="http://schemas.microsoft.com/office/drawing/2014/main" val="3160968347"/>
                  </a:ext>
                </a:extLst>
              </a:tr>
              <a:tr h="530942">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AUC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0.994243</a:t>
                      </a:r>
                    </a:p>
                  </a:txBody>
                  <a:tcPr marL="7620" marR="7620" marT="7620" marB="0" anchor="ctr"/>
                </a:tc>
                <a:extLst>
                  <a:ext uri="{0D108BD9-81ED-4DB2-BD59-A6C34878D82A}">
                    <a16:rowId xmlns:a16="http://schemas.microsoft.com/office/drawing/2014/main" val="1847150859"/>
                  </a:ext>
                </a:extLst>
              </a:tr>
              <a:tr h="591079">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Average 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0.969495</a:t>
                      </a:r>
                    </a:p>
                  </a:txBody>
                  <a:tcPr marL="7620" marR="7620" marT="7620" marB="0" anchor="ctr"/>
                </a:tc>
                <a:extLst>
                  <a:ext uri="{0D108BD9-81ED-4DB2-BD59-A6C34878D82A}">
                    <a16:rowId xmlns:a16="http://schemas.microsoft.com/office/drawing/2014/main" val="2233877201"/>
                  </a:ext>
                </a:extLst>
              </a:tr>
              <a:tr h="5407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0.907971</a:t>
                      </a:r>
                    </a:p>
                  </a:txBody>
                  <a:tcPr marL="7620" marR="7620" marT="7620" marB="0" anchor="ctr"/>
                </a:tc>
                <a:extLst>
                  <a:ext uri="{0D108BD9-81ED-4DB2-BD59-A6C34878D82A}">
                    <a16:rowId xmlns:a16="http://schemas.microsoft.com/office/drawing/2014/main" val="4077180890"/>
                  </a:ext>
                </a:extLst>
              </a:tr>
              <a:tr h="558275">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0.994108</a:t>
                      </a:r>
                    </a:p>
                  </a:txBody>
                  <a:tcPr marL="7620" marR="7620" marT="7620" marB="0" anchor="ctr"/>
                </a:tc>
                <a:extLst>
                  <a:ext uri="{0D108BD9-81ED-4DB2-BD59-A6C34878D82A}">
                    <a16:rowId xmlns:a16="http://schemas.microsoft.com/office/drawing/2014/main" val="3515511141"/>
                  </a:ext>
                </a:extLst>
              </a:tr>
              <a:tr h="68825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False Positive Rate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0.025338</a:t>
                      </a:r>
                    </a:p>
                  </a:txBody>
                  <a:tcPr marL="7620" marR="7620" marT="7620" marB="0" anchor="ctr"/>
                </a:tc>
                <a:extLst>
                  <a:ext uri="{0D108BD9-81ED-4DB2-BD59-A6C34878D82A}">
                    <a16:rowId xmlns:a16="http://schemas.microsoft.com/office/drawing/2014/main" val="1544919533"/>
                  </a:ext>
                </a:extLst>
              </a:tr>
              <a:tr h="675148">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False Negative Rate</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0.005892</a:t>
                      </a:r>
                    </a:p>
                  </a:txBody>
                  <a:tcPr marL="7620" marR="7620" marT="7620" marB="0" anchor="ctr"/>
                </a:tc>
                <a:extLst>
                  <a:ext uri="{0D108BD9-81ED-4DB2-BD59-A6C34878D82A}">
                    <a16:rowId xmlns:a16="http://schemas.microsoft.com/office/drawing/2014/main" val="3737304858"/>
                  </a:ext>
                </a:extLst>
              </a:tr>
            </a:tbl>
          </a:graphicData>
        </a:graphic>
      </p:graphicFrame>
    </p:spTree>
    <p:extLst>
      <p:ext uri="{BB962C8B-B14F-4D97-AF65-F5344CB8AC3E}">
        <p14:creationId xmlns:p14="http://schemas.microsoft.com/office/powerpoint/2010/main" val="364517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8BCF-A6BD-910B-A513-DA548DC6C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AC01D-95CE-2C49-FF7C-85E35C7A89E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96D628A4-C7CA-46E9-A1CF-D5010BB67B14}"/>
              </a:ext>
            </a:extLst>
          </p:cNvPr>
          <p:cNvSpPr>
            <a:spLocks noGrp="1"/>
          </p:cNvSpPr>
          <p:nvPr>
            <p:ph type="sldNum" sz="quarter" idx="12"/>
          </p:nvPr>
        </p:nvSpPr>
        <p:spPr/>
        <p:txBody>
          <a:bodyPr/>
          <a:lstStyle/>
          <a:p>
            <a:fld id="{B487F271-60DF-4592-BB7F-B45BB4441AA9}" type="slidenum">
              <a:rPr lang="en-US" smtClean="0"/>
              <a:pPr/>
              <a:t>24</a:t>
            </a:fld>
            <a:endParaRPr lang="en-US" dirty="0"/>
          </a:p>
        </p:txBody>
      </p:sp>
      <p:graphicFrame>
        <p:nvGraphicFramePr>
          <p:cNvPr id="8" name="Content Placeholder 7">
            <a:extLst>
              <a:ext uri="{FF2B5EF4-FFF2-40B4-BE49-F238E27FC236}">
                <a16:creationId xmlns:a16="http://schemas.microsoft.com/office/drawing/2014/main" id="{F11A1CBA-0058-5B31-E100-368F761CD2D0}"/>
              </a:ext>
            </a:extLst>
          </p:cNvPr>
          <p:cNvGraphicFramePr>
            <a:graphicFrameLocks noGrp="1"/>
          </p:cNvGraphicFramePr>
          <p:nvPr>
            <p:ph idx="1"/>
            <p:extLst>
              <p:ext uri="{D42A27DB-BD31-4B8C-83A1-F6EECF244321}">
                <p14:modId xmlns:p14="http://schemas.microsoft.com/office/powerpoint/2010/main" val="3350691024"/>
              </p:ext>
            </p:extLst>
          </p:nvPr>
        </p:nvGraphicFramePr>
        <p:xfrm>
          <a:off x="464964" y="1355771"/>
          <a:ext cx="8214072" cy="5128100"/>
        </p:xfrm>
        <a:graphic>
          <a:graphicData uri="http://schemas.openxmlformats.org/drawingml/2006/table">
            <a:tbl>
              <a:tblPr>
                <a:tableStyleId>{BC89EF96-8CEA-46FF-86C4-4CE0E7609802}</a:tableStyleId>
              </a:tblPr>
              <a:tblGrid>
                <a:gridCol w="1155244">
                  <a:extLst>
                    <a:ext uri="{9D8B030D-6E8A-4147-A177-3AD203B41FA5}">
                      <a16:colId xmlns:a16="http://schemas.microsoft.com/office/drawing/2014/main" val="3533288405"/>
                    </a:ext>
                  </a:extLst>
                </a:gridCol>
                <a:gridCol w="1356637">
                  <a:extLst>
                    <a:ext uri="{9D8B030D-6E8A-4147-A177-3AD203B41FA5}">
                      <a16:colId xmlns:a16="http://schemas.microsoft.com/office/drawing/2014/main" val="2857816033"/>
                    </a:ext>
                  </a:extLst>
                </a:gridCol>
                <a:gridCol w="1687025">
                  <a:extLst>
                    <a:ext uri="{9D8B030D-6E8A-4147-A177-3AD203B41FA5}">
                      <a16:colId xmlns:a16="http://schemas.microsoft.com/office/drawing/2014/main" val="999775259"/>
                    </a:ext>
                  </a:extLst>
                </a:gridCol>
                <a:gridCol w="2007583">
                  <a:extLst>
                    <a:ext uri="{9D8B030D-6E8A-4147-A177-3AD203B41FA5}">
                      <a16:colId xmlns:a16="http://schemas.microsoft.com/office/drawing/2014/main" val="3742060009"/>
                    </a:ext>
                  </a:extLst>
                </a:gridCol>
                <a:gridCol w="2007583">
                  <a:extLst>
                    <a:ext uri="{9D8B030D-6E8A-4147-A177-3AD203B41FA5}">
                      <a16:colId xmlns:a16="http://schemas.microsoft.com/office/drawing/2014/main" val="1576605819"/>
                    </a:ext>
                  </a:extLst>
                </a:gridCol>
              </a:tblGrid>
              <a:tr h="334756">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71,821</a:t>
                      </a:r>
                    </a:p>
                  </a:txBody>
                  <a:tcPr marL="7620" marR="7620" marT="7620" marB="0" anchor="ctr"/>
                </a:tc>
                <a:extLst>
                  <a:ext uri="{0D108BD9-81ED-4DB2-BD59-A6C34878D82A}">
                    <a16:rowId xmlns:a16="http://schemas.microsoft.com/office/drawing/2014/main" val="836663036"/>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82</a:t>
                      </a:r>
                    </a:p>
                  </a:txBody>
                  <a:tcPr marL="7620" marR="7620" marT="7620" marB="0" anchor="ctr"/>
                </a:tc>
                <a:extLst>
                  <a:ext uri="{0D108BD9-81ED-4DB2-BD59-A6C34878D82A}">
                    <a16:rowId xmlns:a16="http://schemas.microsoft.com/office/drawing/2014/main" val="3160968347"/>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101</a:t>
                      </a:r>
                    </a:p>
                  </a:txBody>
                  <a:tcPr marL="7620" marR="7620" marT="7620" marB="0" anchor="ctr"/>
                </a:tc>
                <a:extLst>
                  <a:ext uri="{0D108BD9-81ED-4DB2-BD59-A6C34878D82A}">
                    <a16:rowId xmlns:a16="http://schemas.microsoft.com/office/drawing/2014/main" val="1847150859"/>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876</a:t>
                      </a:r>
                    </a:p>
                  </a:txBody>
                  <a:tcPr marL="7620" marR="7620" marT="7620" marB="0" anchor="ctr"/>
                </a:tc>
                <a:extLst>
                  <a:ext uri="{0D108BD9-81ED-4DB2-BD59-A6C34878D82A}">
                    <a16:rowId xmlns:a16="http://schemas.microsoft.com/office/drawing/2014/main" val="2233877201"/>
                  </a:ext>
                </a:extLst>
              </a:tr>
              <a:tr h="271048">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6,112</a:t>
                      </a:r>
                    </a:p>
                  </a:txBody>
                  <a:tcPr marL="7620" marR="7620" marT="7620" marB="0" anchor="ctr"/>
                </a:tc>
                <a:extLst>
                  <a:ext uri="{0D108BD9-81ED-4DB2-BD59-A6C34878D82A}">
                    <a16:rowId xmlns:a16="http://schemas.microsoft.com/office/drawing/2014/main" val="407718089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5,872</a:t>
                      </a:r>
                    </a:p>
                  </a:txBody>
                  <a:tcPr marL="7620" marR="7620" marT="7620" marB="0" anchor="ctr"/>
                </a:tc>
                <a:extLst>
                  <a:ext uri="{0D108BD9-81ED-4DB2-BD59-A6C34878D82A}">
                    <a16:rowId xmlns:a16="http://schemas.microsoft.com/office/drawing/2014/main" val="3515511141"/>
                  </a:ext>
                </a:extLst>
              </a:tr>
              <a:tr h="334756">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882</a:t>
                      </a:r>
                    </a:p>
                  </a:txBody>
                  <a:tcPr marL="7620" marR="7620" marT="7620" marB="0" anchor="ctr"/>
                </a:tc>
                <a:extLst>
                  <a:ext uri="{0D108BD9-81ED-4DB2-BD59-A6C34878D82A}">
                    <a16:rowId xmlns:a16="http://schemas.microsoft.com/office/drawing/2014/main" val="1544919533"/>
                  </a:ext>
                </a:extLst>
              </a:tr>
              <a:tr h="53477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3,356</a:t>
                      </a:r>
                    </a:p>
                  </a:txBody>
                  <a:tcPr marL="7620" marR="7620" marT="7620" marB="0" anchor="ctr"/>
                </a:tc>
                <a:extLst>
                  <a:ext uri="{0D108BD9-81ED-4DB2-BD59-A6C34878D82A}">
                    <a16:rowId xmlns:a16="http://schemas.microsoft.com/office/drawing/2014/main" val="3737304858"/>
                  </a:ext>
                </a:extLst>
              </a:tr>
              <a:tr h="4081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433</a:t>
                      </a:r>
                    </a:p>
                  </a:txBody>
                  <a:tcPr marL="7620" marR="7620" marT="7620" marB="0" anchor="ctr"/>
                </a:tc>
                <a:extLst>
                  <a:ext uri="{0D108BD9-81ED-4DB2-BD59-A6C34878D82A}">
                    <a16:rowId xmlns:a16="http://schemas.microsoft.com/office/drawing/2014/main" val="3117514260"/>
                  </a:ext>
                </a:extLst>
              </a:tr>
              <a:tr h="27104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48</a:t>
                      </a:r>
                    </a:p>
                  </a:txBody>
                  <a:tcPr marL="7620" marR="7620" marT="7620" marB="0" anchor="ctr"/>
                </a:tc>
                <a:extLst>
                  <a:ext uri="{0D108BD9-81ED-4DB2-BD59-A6C34878D82A}">
                    <a16:rowId xmlns:a16="http://schemas.microsoft.com/office/drawing/2014/main" val="2684843003"/>
                  </a:ext>
                </a:extLst>
              </a:tr>
              <a:tr h="4081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477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0.85</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BB6C45CB-E580-B104-21B0-9E9087116EC0}"/>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WITHOUT LABEL Exploits</a:t>
            </a:r>
          </a:p>
        </p:txBody>
      </p:sp>
    </p:spTree>
    <p:extLst>
      <p:ext uri="{BB962C8B-B14F-4D97-AF65-F5344CB8AC3E}">
        <p14:creationId xmlns:p14="http://schemas.microsoft.com/office/powerpoint/2010/main" val="13715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632C-3FF1-4980-6903-358C5C07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9B28-6B79-8DB8-104E-6E41C942A63C}"/>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 Result Demo 3</a:t>
            </a:r>
          </a:p>
        </p:txBody>
      </p:sp>
      <p:sp>
        <p:nvSpPr>
          <p:cNvPr id="4" name="Slide Number Placeholder 3">
            <a:extLst>
              <a:ext uri="{FF2B5EF4-FFF2-40B4-BE49-F238E27FC236}">
                <a16:creationId xmlns:a16="http://schemas.microsoft.com/office/drawing/2014/main" id="{029E831F-6E03-E8D0-D46F-E1213437AB01}"/>
              </a:ext>
            </a:extLst>
          </p:cNvPr>
          <p:cNvSpPr>
            <a:spLocks noGrp="1"/>
          </p:cNvSpPr>
          <p:nvPr>
            <p:ph type="sldNum" sz="quarter" idx="12"/>
          </p:nvPr>
        </p:nvSpPr>
        <p:spPr/>
        <p:txBody>
          <a:bodyPr/>
          <a:lstStyle/>
          <a:p>
            <a:fld id="{B487F271-60DF-4592-BB7F-B45BB4441AA9}" type="slidenum">
              <a:rPr lang="en-US" smtClean="0"/>
              <a:pPr/>
              <a:t>25</a:t>
            </a:fld>
            <a:endParaRPr lang="en-US" dirty="0"/>
          </a:p>
        </p:txBody>
      </p:sp>
      <p:graphicFrame>
        <p:nvGraphicFramePr>
          <p:cNvPr id="8" name="Content Placeholder 7">
            <a:extLst>
              <a:ext uri="{FF2B5EF4-FFF2-40B4-BE49-F238E27FC236}">
                <a16:creationId xmlns:a16="http://schemas.microsoft.com/office/drawing/2014/main" id="{B3CEBE5C-76C6-77A3-4882-7850D5937FF8}"/>
              </a:ext>
            </a:extLst>
          </p:cNvPr>
          <p:cNvGraphicFramePr>
            <a:graphicFrameLocks noGrp="1"/>
          </p:cNvGraphicFramePr>
          <p:nvPr>
            <p:ph idx="1"/>
            <p:extLst>
              <p:ext uri="{D42A27DB-BD31-4B8C-83A1-F6EECF244321}">
                <p14:modId xmlns:p14="http://schemas.microsoft.com/office/powerpoint/2010/main" val="691935608"/>
              </p:ext>
            </p:extLst>
          </p:nvPr>
        </p:nvGraphicFramePr>
        <p:xfrm>
          <a:off x="402033" y="1336472"/>
          <a:ext cx="8339933" cy="5147399"/>
        </p:xfrm>
        <a:graphic>
          <a:graphicData uri="http://schemas.openxmlformats.org/drawingml/2006/table">
            <a:tbl>
              <a:tblPr>
                <a:tableStyleId>{BC89EF96-8CEA-46FF-86C4-4CE0E7609802}</a:tableStyleId>
              </a:tblPr>
              <a:tblGrid>
                <a:gridCol w="1172946">
                  <a:extLst>
                    <a:ext uri="{9D8B030D-6E8A-4147-A177-3AD203B41FA5}">
                      <a16:colId xmlns:a16="http://schemas.microsoft.com/office/drawing/2014/main" val="3533288405"/>
                    </a:ext>
                  </a:extLst>
                </a:gridCol>
                <a:gridCol w="1377424">
                  <a:extLst>
                    <a:ext uri="{9D8B030D-6E8A-4147-A177-3AD203B41FA5}">
                      <a16:colId xmlns:a16="http://schemas.microsoft.com/office/drawing/2014/main" val="2857816033"/>
                    </a:ext>
                  </a:extLst>
                </a:gridCol>
                <a:gridCol w="1712875">
                  <a:extLst>
                    <a:ext uri="{9D8B030D-6E8A-4147-A177-3AD203B41FA5}">
                      <a16:colId xmlns:a16="http://schemas.microsoft.com/office/drawing/2014/main" val="999775259"/>
                    </a:ext>
                  </a:extLst>
                </a:gridCol>
                <a:gridCol w="2038344">
                  <a:extLst>
                    <a:ext uri="{9D8B030D-6E8A-4147-A177-3AD203B41FA5}">
                      <a16:colId xmlns:a16="http://schemas.microsoft.com/office/drawing/2014/main" val="3742060009"/>
                    </a:ext>
                  </a:extLst>
                </a:gridCol>
                <a:gridCol w="2038344">
                  <a:extLst>
                    <a:ext uri="{9D8B030D-6E8A-4147-A177-3AD203B41FA5}">
                      <a16:colId xmlns:a16="http://schemas.microsoft.com/office/drawing/2014/main" val="1576605819"/>
                    </a:ext>
                  </a:extLst>
                </a:gridCol>
              </a:tblGrid>
              <a:tr h="348208">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Class</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Precision</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Recall</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F1-Score</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Support</a:t>
                      </a:r>
                    </a:p>
                  </a:txBody>
                  <a:tcPr marL="7620" marR="7620" marT="7620" marB="0" anchor="ctr"/>
                </a:tc>
                <a:extLst>
                  <a:ext uri="{0D108BD9-81ED-4DB2-BD59-A6C34878D82A}">
                    <a16:rowId xmlns:a16="http://schemas.microsoft.com/office/drawing/2014/main" val="2768455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Benign</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71,603</a:t>
                      </a:r>
                    </a:p>
                  </a:txBody>
                  <a:tcPr marL="7620" marR="7620" marT="7620" marB="0" anchor="ctr"/>
                </a:tc>
                <a:extLst>
                  <a:ext uri="{0D108BD9-81ED-4DB2-BD59-A6C34878D82A}">
                    <a16:rowId xmlns:a16="http://schemas.microsoft.com/office/drawing/2014/main" val="836663036"/>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Analysis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91</a:t>
                      </a:r>
                    </a:p>
                  </a:txBody>
                  <a:tcPr marL="7620" marR="7620" marT="7620" marB="0" anchor="ctr"/>
                </a:tc>
                <a:extLst>
                  <a:ext uri="{0D108BD9-81ED-4DB2-BD59-A6C34878D82A}">
                    <a16:rowId xmlns:a16="http://schemas.microsoft.com/office/drawing/2014/main" val="3160968347"/>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Backdoor</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0.02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108</a:t>
                      </a:r>
                    </a:p>
                  </a:txBody>
                  <a:tcPr marL="7620" marR="7620" marT="7620" marB="0" anchor="ctr"/>
                </a:tc>
                <a:extLst>
                  <a:ext uri="{0D108BD9-81ED-4DB2-BD59-A6C34878D82A}">
                    <a16:rowId xmlns:a16="http://schemas.microsoft.com/office/drawing/2014/main" val="1847150859"/>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DoS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0.15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858</a:t>
                      </a:r>
                    </a:p>
                  </a:txBody>
                  <a:tcPr marL="7620" marR="7620" marT="7620" marB="0" anchor="ctr"/>
                </a:tc>
                <a:extLst>
                  <a:ext uri="{0D108BD9-81ED-4DB2-BD59-A6C34878D82A}">
                    <a16:rowId xmlns:a16="http://schemas.microsoft.com/office/drawing/2014/main" val="2233877201"/>
                  </a:ext>
                </a:extLst>
              </a:tr>
              <a:tr h="271813">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Exploits</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0.77</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0.03</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0.06</a:t>
                      </a:r>
                    </a:p>
                  </a:txBody>
                  <a:tcPr marL="7620" marR="7620" marT="7620" marB="0" anchor="ctr"/>
                </a:tc>
                <a:tc>
                  <a:txBody>
                    <a:bodyPr/>
                    <a:lstStyle/>
                    <a:p>
                      <a:pPr algn="ctr" fontAlgn="ctr"/>
                      <a:r>
                        <a:rPr lang="en-US" sz="1800" b="1" i="0" u="none" strike="noStrike">
                          <a:solidFill>
                            <a:srgbClr val="FF0000"/>
                          </a:solidFill>
                          <a:effectLst/>
                          <a:latin typeface="Arial" panose="020B0604020202020204" pitchFamily="34" charset="0"/>
                          <a:cs typeface="Arial" panose="020B0604020202020204" pitchFamily="34" charset="0"/>
                        </a:rPr>
                        <a:t>6,111</a:t>
                      </a:r>
                    </a:p>
                  </a:txBody>
                  <a:tcPr marL="7620" marR="7620" marT="7620" marB="0" anchor="ctr"/>
                </a:tc>
                <a:extLst>
                  <a:ext uri="{0D108BD9-81ED-4DB2-BD59-A6C34878D82A}">
                    <a16:rowId xmlns:a16="http://schemas.microsoft.com/office/drawing/2014/main" val="407718089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Fuzzers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0.58</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5,980</a:t>
                      </a:r>
                    </a:p>
                  </a:txBody>
                  <a:tcPr marL="7620" marR="7620" marT="7620" marB="0" anchor="ctr"/>
                </a:tc>
                <a:extLst>
                  <a:ext uri="{0D108BD9-81ED-4DB2-BD59-A6C34878D82A}">
                    <a16:rowId xmlns:a16="http://schemas.microsoft.com/office/drawing/2014/main" val="3515511141"/>
                  </a:ext>
                </a:extLst>
              </a:tr>
              <a:tr h="348208">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Generic</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0.45</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937</a:t>
                      </a:r>
                    </a:p>
                  </a:txBody>
                  <a:tcPr marL="7620" marR="7620" marT="7620" marB="0" anchor="ctr"/>
                </a:tc>
                <a:extLst>
                  <a:ext uri="{0D108BD9-81ED-4DB2-BD59-A6C34878D82A}">
                    <a16:rowId xmlns:a16="http://schemas.microsoft.com/office/drawing/2014/main" val="1544919533"/>
                  </a:ext>
                </a:extLst>
              </a:tr>
              <a:tr h="536280">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Reconnaissance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0.62</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0.59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0.6</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3,467</a:t>
                      </a:r>
                    </a:p>
                  </a:txBody>
                  <a:tcPr marL="7620" marR="7620" marT="7620" marB="0" anchor="ctr"/>
                </a:tc>
                <a:extLst>
                  <a:ext uri="{0D108BD9-81ED-4DB2-BD59-A6C34878D82A}">
                    <a16:rowId xmlns:a16="http://schemas.microsoft.com/office/drawing/2014/main" val="3737304858"/>
                  </a:ext>
                </a:extLst>
              </a:tr>
              <a:tr h="424514">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Shellcode</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374</a:t>
                      </a:r>
                    </a:p>
                  </a:txBody>
                  <a:tcPr marL="7620" marR="7620" marT="7620" marB="0" anchor="ctr"/>
                </a:tc>
                <a:extLst>
                  <a:ext uri="{0D108BD9-81ED-4DB2-BD59-A6C34878D82A}">
                    <a16:rowId xmlns:a16="http://schemas.microsoft.com/office/drawing/2014/main" val="3117514260"/>
                  </a:ext>
                </a:extLst>
              </a:tr>
              <a:tr h="271813">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Worms</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54</a:t>
                      </a:r>
                    </a:p>
                  </a:txBody>
                  <a:tcPr marL="7620" marR="7620" marT="7620" marB="0" anchor="ctr"/>
                </a:tc>
                <a:extLst>
                  <a:ext uri="{0D108BD9-81ED-4DB2-BD59-A6C34878D82A}">
                    <a16:rowId xmlns:a16="http://schemas.microsoft.com/office/drawing/2014/main" val="2684843003"/>
                  </a:ext>
                </a:extLst>
              </a:tr>
              <a:tr h="424514">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Accuracy</a:t>
                      </a: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849563026"/>
                  </a:ext>
                </a:extLst>
              </a:tr>
              <a:tr h="515855">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Macro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0.4</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0.33</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0.29</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1571786229"/>
                  </a:ext>
                </a:extLst>
              </a:tr>
              <a:tr h="536280">
                <a:tc>
                  <a:txBody>
                    <a:bodyPr/>
                    <a:lstStyle/>
                    <a:p>
                      <a:pPr algn="ctr" fontAlgn="ctr"/>
                      <a:r>
                        <a:rPr lang="en-US" sz="1800" b="1" i="0" u="none" strike="noStrike">
                          <a:solidFill>
                            <a:srgbClr val="000000"/>
                          </a:solidFill>
                          <a:effectLst/>
                          <a:latin typeface="Arial" panose="020B0604020202020204" pitchFamily="34" charset="0"/>
                          <a:cs typeface="Arial" panose="020B0604020202020204" pitchFamily="34" charset="0"/>
                        </a:rPr>
                        <a:t>Weighted Avg</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0.91</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0.87</a:t>
                      </a:r>
                    </a:p>
                  </a:txBody>
                  <a:tcPr marL="7620" marR="7620" marT="7620" marB="0" anchor="ctr"/>
                </a:tc>
                <a:tc>
                  <a:txBody>
                    <a:bodyPr/>
                    <a:lstStyle/>
                    <a:p>
                      <a:pPr algn="ctr" fontAlgn="ctr"/>
                      <a:r>
                        <a:rPr lang="en-US" sz="1800" b="0" i="0" u="none" strike="noStrike">
                          <a:solidFill>
                            <a:srgbClr val="000000"/>
                          </a:solidFill>
                          <a:effectLst/>
                          <a:latin typeface="Arial" panose="020B0604020202020204" pitchFamily="34" charset="0"/>
                          <a:cs typeface="Arial" panose="020B0604020202020204" pitchFamily="34" charset="0"/>
                        </a:rPr>
                        <a:t>0.86</a:t>
                      </a:r>
                    </a:p>
                  </a:txBody>
                  <a:tcPr marL="7620" marR="7620" marT="7620"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89,583</a:t>
                      </a:r>
                    </a:p>
                  </a:txBody>
                  <a:tcPr marL="7620" marR="7620" marT="7620" marB="0" anchor="ctr"/>
                </a:tc>
                <a:extLst>
                  <a:ext uri="{0D108BD9-81ED-4DB2-BD59-A6C34878D82A}">
                    <a16:rowId xmlns:a16="http://schemas.microsoft.com/office/drawing/2014/main" val="3140868626"/>
                  </a:ext>
                </a:extLst>
              </a:tr>
            </a:tbl>
          </a:graphicData>
        </a:graphic>
      </p:graphicFrame>
      <p:sp>
        <p:nvSpPr>
          <p:cNvPr id="3" name="TextBox 2">
            <a:extLst>
              <a:ext uri="{FF2B5EF4-FFF2-40B4-BE49-F238E27FC236}">
                <a16:creationId xmlns:a16="http://schemas.microsoft.com/office/drawing/2014/main" id="{29E7F175-ACB2-F410-ACCF-62B186DA5EB5}"/>
              </a:ext>
            </a:extLst>
          </p:cNvPr>
          <p:cNvSpPr txBox="1"/>
          <p:nvPr/>
        </p:nvSpPr>
        <p:spPr>
          <a:xfrm>
            <a:off x="2502882" y="935361"/>
            <a:ext cx="41382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HAVE NEW_LABEL</a:t>
            </a:r>
          </a:p>
        </p:txBody>
      </p:sp>
    </p:spTree>
    <p:extLst>
      <p:ext uri="{BB962C8B-B14F-4D97-AF65-F5344CB8AC3E}">
        <p14:creationId xmlns:p14="http://schemas.microsoft.com/office/powerpoint/2010/main" val="15445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D2CD-547A-2007-1D56-DE7B82F94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A6925-E584-56E9-5A39-A7D5F67EF4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D85BB9-5D25-204D-DC64-9F7548262F34}"/>
              </a:ext>
            </a:extLst>
          </p:cNvPr>
          <p:cNvSpPr>
            <a:spLocks noGrp="1"/>
          </p:cNvSpPr>
          <p:nvPr>
            <p:ph idx="1"/>
          </p:nvPr>
        </p:nvSpPr>
        <p:spPr/>
        <p:txBody>
          <a:bodyPr>
            <a:normAutofit/>
          </a:bodyPr>
          <a:lstStyle/>
          <a:p>
            <a:pPr marL="0" indent="0">
              <a:buNone/>
            </a:pPr>
            <a:r>
              <a:rPr lang="en-US" sz="1600" dirty="0"/>
              <a:t>[1] Statio.vn, "Federated Learning </a:t>
            </a:r>
            <a:r>
              <a:rPr lang="en-US" sz="1600" dirty="0" err="1"/>
              <a:t>trong</a:t>
            </a:r>
            <a:r>
              <a:rPr lang="en-US" sz="1600" dirty="0"/>
              <a:t> AI </a:t>
            </a:r>
            <a:r>
              <a:rPr lang="en-US" sz="1600" dirty="0" err="1"/>
              <a:t>là</a:t>
            </a:r>
            <a:r>
              <a:rPr lang="en-US" sz="1600" dirty="0"/>
              <a:t> </a:t>
            </a:r>
            <a:r>
              <a:rPr lang="en-US" sz="1600" dirty="0" err="1"/>
              <a:t>gì</a:t>
            </a:r>
            <a:r>
              <a:rPr lang="en-US" sz="1600" dirty="0"/>
              <a:t>? </a:t>
            </a:r>
            <a:r>
              <a:rPr lang="en-US" sz="1600" dirty="0" err="1"/>
              <a:t>Giải</a:t>
            </a:r>
            <a:r>
              <a:rPr lang="en-US" sz="1600" dirty="0"/>
              <a:t> </a:t>
            </a:r>
            <a:r>
              <a:rPr lang="en-US" sz="1600" dirty="0" err="1"/>
              <a:t>thích</a:t>
            </a:r>
            <a:r>
              <a:rPr lang="en-US" sz="1600" dirty="0"/>
              <a:t> chi </a:t>
            </a:r>
            <a:r>
              <a:rPr lang="en-US" sz="1600" dirty="0" err="1"/>
              <a:t>tiết</a:t>
            </a:r>
            <a:r>
              <a:rPr lang="en-US" sz="1600" dirty="0"/>
              <a:t> </a:t>
            </a:r>
            <a:r>
              <a:rPr lang="en-US" sz="1600" dirty="0" err="1"/>
              <a:t>về</a:t>
            </a:r>
            <a:r>
              <a:rPr lang="en-US" sz="1600" dirty="0"/>
              <a:t> </a:t>
            </a:r>
            <a:r>
              <a:rPr lang="en-US" sz="1600" dirty="0" err="1"/>
              <a:t>học</a:t>
            </a:r>
            <a:r>
              <a:rPr lang="en-US" sz="1600" dirty="0"/>
              <a:t> </a:t>
            </a:r>
            <a:r>
              <a:rPr lang="en-US" sz="1600" dirty="0" err="1"/>
              <a:t>liên</a:t>
            </a:r>
            <a:r>
              <a:rPr lang="en-US" sz="1600" dirty="0"/>
              <a:t> </a:t>
            </a:r>
            <a:r>
              <a:rPr lang="en-US" sz="1600" dirty="0" err="1"/>
              <a:t>kết</a:t>
            </a:r>
            <a:r>
              <a:rPr lang="en-US" sz="1600" dirty="0"/>
              <a:t>, </a:t>
            </a:r>
            <a:r>
              <a:rPr lang="en-US" sz="1600" dirty="0" err="1"/>
              <a:t>cách</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lợi</a:t>
            </a:r>
            <a:r>
              <a:rPr lang="en-US" sz="1600" dirty="0"/>
              <a:t> </a:t>
            </a:r>
            <a:r>
              <a:rPr lang="en-US" sz="1600" dirty="0" err="1"/>
              <a:t>ích</a:t>
            </a:r>
            <a:r>
              <a:rPr lang="en-US" sz="1600" dirty="0"/>
              <a:t> </a:t>
            </a:r>
            <a:r>
              <a:rPr lang="en-US" sz="1600" dirty="0" err="1"/>
              <a:t>cho</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[Online]. Available: https://statio.vn/blog/federated-learning-trong-ai-la-gi-giai-thich-chi-tiet-ve-hoc-lien-ket-cach-hoat-ong-va-loi-ich-cho-bao-mat-du-lieu. [Accessed: Dec. 8, 2024].</a:t>
            </a:r>
          </a:p>
          <a:p>
            <a:pPr marL="0" indent="0">
              <a:buNone/>
            </a:pPr>
            <a:r>
              <a:rPr lang="en-US" sz="1600" dirty="0"/>
              <a:t>[2] UNB, "Datasets," [Online]. Available: https://www.unb.ca/cic/datasets/. [Accessed: Dec. 8, 2024].</a:t>
            </a:r>
          </a:p>
          <a:p>
            <a:pPr marL="0" indent="0">
              <a:buNone/>
            </a:pPr>
            <a:r>
              <a:rPr lang="en-US" sz="1600" dirty="0"/>
              <a:t>[3] J. McMahan, E. Moore, D. Ramage, and B. A. y Federated Learning, "Communication-efficient learning of deep networks from decentralized data," </a:t>
            </a:r>
            <a:r>
              <a:rPr lang="en-US" sz="1600" dirty="0" err="1"/>
              <a:t>arXiv</a:t>
            </a:r>
            <a:r>
              <a:rPr lang="en-US" sz="1600" dirty="0"/>
              <a:t>, Apr. 2021. [Online]. Available: https://arxiv.org/abs/2104.11375. [Accessed: Dec. 8, 2024].</a:t>
            </a:r>
          </a:p>
          <a:p>
            <a:pPr marL="0" indent="0">
              <a:buNone/>
            </a:pPr>
            <a:r>
              <a:rPr lang="en-US" sz="1600" dirty="0"/>
              <a:t>[4] X. Zhang, Y. Li, and Z. Liu, "Application of federated learning in manufacturing," ResearchGate, 2022. [Online]. Available: https://www.researchgate.net/publication/362591286_Application_of_federated_learning_in_manufacturing/figures?lo=1. [Accessed: Dec. 8, 2024].</a:t>
            </a:r>
          </a:p>
          <a:p>
            <a:pPr marL="0" indent="0">
              <a:buNone/>
            </a:pPr>
            <a:r>
              <a:rPr lang="en-US" sz="1600" dirty="0"/>
              <a:t>[5] S. K. S. Gupta, M. Meena, and P. Agarwal, "Federated Learning and Its Applications in Intelligent Systems," Electronics, vol. 12, no. 12, p. 5806, Dec. 2023. [Online]. Available: https://www.mdpi.com/2076-3417/12/12/5806. [Accessed: Dec. 8, 2024].</a:t>
            </a:r>
          </a:p>
          <a:p>
            <a:pPr marL="0" indent="0">
              <a:buNone/>
            </a:pPr>
            <a:r>
              <a:rPr lang="en-US" sz="1600" dirty="0"/>
              <a:t>[6] H. </a:t>
            </a:r>
            <a:r>
              <a:rPr lang="en-US" sz="1600" dirty="0" err="1"/>
              <a:t>Mohammadian</a:t>
            </a:r>
            <a:r>
              <a:rPr lang="en-US" sz="1600" dirty="0"/>
              <a:t>, A. H. Lashkari, A. Ghorbani. “Poisoning and Evasion: Deep Learning-Based NIDS under Adversarial Attacks,” 21st Annual International Conference on Privacy, Security and Trust (PST), 2024. </a:t>
            </a:r>
          </a:p>
        </p:txBody>
      </p:sp>
      <p:sp>
        <p:nvSpPr>
          <p:cNvPr id="4" name="Slide Number Placeholder 3">
            <a:extLst>
              <a:ext uri="{FF2B5EF4-FFF2-40B4-BE49-F238E27FC236}">
                <a16:creationId xmlns:a16="http://schemas.microsoft.com/office/drawing/2014/main" id="{3C4565E8-1A3F-4FD1-4AD3-94A007A7392D}"/>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357449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565965" y="4135121"/>
            <a:ext cx="6857072" cy="1248672"/>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US" sz="4600" b="1" dirty="0" err="1">
                <a:solidFill>
                  <a:schemeClr val="accent1"/>
                </a:solidFill>
                <a:latin typeface="Verdana" panose="020B0604030504040204" pitchFamily="34" charset="0"/>
                <a:ea typeface="Verdana" panose="020B0604030504040204" pitchFamily="34" charset="0"/>
              </a:rPr>
              <a:t>Cám</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thầy</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và</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các</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bạn</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đã</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lắng</a:t>
            </a:r>
            <a:r>
              <a:rPr lang="en-US" sz="4600" b="1" dirty="0">
                <a:solidFill>
                  <a:schemeClr val="accent1"/>
                </a:solidFill>
                <a:latin typeface="Verdana" panose="020B0604030504040204" pitchFamily="34" charset="0"/>
                <a:ea typeface="Verdana" panose="020B0604030504040204" pitchFamily="34" charset="0"/>
              </a:rPr>
              <a:t> </a:t>
            </a:r>
            <a:r>
              <a:rPr lang="en-US" sz="4600" b="1" dirty="0" err="1">
                <a:solidFill>
                  <a:schemeClr val="accent1"/>
                </a:solidFill>
                <a:latin typeface="Verdana" panose="020B0604030504040204" pitchFamily="34" charset="0"/>
                <a:ea typeface="Verdana" panose="020B0604030504040204" pitchFamily="34" charset="0"/>
              </a:rPr>
              <a:t>nghe</a:t>
            </a:r>
            <a:r>
              <a:rPr lang="en-US" sz="4600" b="1" dirty="0">
                <a:solidFill>
                  <a:schemeClr val="accent1"/>
                </a:solidFill>
                <a:latin typeface="Verdana" panose="020B0604030504040204" pitchFamily="34" charset="0"/>
                <a:ea typeface="Verdana" panose="020B0604030504040204" pitchFamily="34" charset="0"/>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409378" y="802957"/>
            <a:ext cx="7677375" cy="3293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07081" y="5370263"/>
            <a:ext cx="1267691" cy="1305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3B6B50-2AA1-A6E6-EC2C-A04A939AB9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41305" y="5626550"/>
            <a:ext cx="978751" cy="978751"/>
          </a:xfrm>
          <a:prstGeom prst="rect">
            <a:avLst/>
          </a:prstGeom>
        </p:spPr>
      </p:pic>
    </p:spTree>
    <p:extLst>
      <p:ext uri="{BB962C8B-B14F-4D97-AF65-F5344CB8AC3E}">
        <p14:creationId xmlns:p14="http://schemas.microsoft.com/office/powerpoint/2010/main" val="168999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Federated Learning (FL),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hlinkClick r:id="rId3" action="ppaction://hlinksldjump"/>
              </a:rPr>
              <a:t>[1]</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4"/>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168956" y="920504"/>
            <a:ext cx="5186883"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a:t>
            </a:r>
            <a:r>
              <a:rPr lang="en-US" sz="24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hlinkClick r:id="rId2" action="ppaction://hlinksldjump"/>
              </a:rPr>
              <a:t>[1]</a:t>
            </a:r>
            <a:endParaRPr lang="en-VN" sz="2200" baseline="300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135962" y="3680712"/>
            <a:ext cx="2872073" cy="365126"/>
          </a:xfrm>
        </p:spPr>
        <p:txBody>
          <a:bodyPr>
            <a:noAutofit/>
          </a:bodyPr>
          <a:lstStyle/>
          <a:p>
            <a:pPr marL="0" indent="0">
              <a:buNone/>
            </a:pPr>
            <a:r>
              <a:rPr lang="en-US" sz="2400" b="1" dirty="0" err="1">
                <a:solidFill>
                  <a:srgbClr val="002060"/>
                </a:solidFill>
              </a:rPr>
              <a:t>Xây</a:t>
            </a:r>
            <a:r>
              <a:rPr lang="en-US" sz="2400" b="1" dirty="0">
                <a:solidFill>
                  <a:srgbClr val="002060"/>
                </a:solidFill>
              </a:rPr>
              <a:t> </a:t>
            </a:r>
            <a:r>
              <a:rPr lang="en-US" sz="2400" b="1" dirty="0" err="1">
                <a:solidFill>
                  <a:srgbClr val="002060"/>
                </a:solidFill>
              </a:rPr>
              <a:t>dựng</a:t>
            </a:r>
            <a:r>
              <a:rPr lang="en-US" sz="2400" b="1" dirty="0">
                <a:solidFill>
                  <a:srgbClr val="002060"/>
                </a:solidFill>
              </a:rPr>
              <a:t> </a:t>
            </a:r>
            <a:r>
              <a:rPr lang="en-US" sz="2400" b="1" dirty="0" err="1">
                <a:solidFill>
                  <a:srgbClr val="002060"/>
                </a:solidFill>
              </a:rPr>
              <a:t>mô</a:t>
            </a:r>
            <a:r>
              <a:rPr lang="en-US" sz="2400" b="1" dirty="0">
                <a:solidFill>
                  <a:srgbClr val="002060"/>
                </a:solidFill>
              </a:rPr>
              <a:t> </a:t>
            </a:r>
            <a:r>
              <a:rPr lang="en-US" sz="2400" b="1" dirty="0" err="1">
                <a:solidFill>
                  <a:srgbClr val="002060"/>
                </a:solidFill>
              </a:rPr>
              <a:t>hình</a:t>
            </a:r>
            <a:endParaRPr lang="en-US" sz="24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63" y="4287036"/>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647705" y="1729997"/>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59527" y="4363956"/>
            <a:ext cx="1546419" cy="1532462"/>
          </a:xfrm>
          <a:prstGeom prst="rect">
            <a:avLst/>
          </a:prstGeom>
        </p:spPr>
      </p:pic>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a:off x="2248036" y="2575334"/>
            <a:ext cx="12077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a:off x="7506976" y="3791916"/>
            <a:ext cx="25761" cy="572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451925" y="1330267"/>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343048" y="5989996"/>
            <a:ext cx="22662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3455740" y="1038862"/>
            <a:ext cx="223251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7532737" y="3974889"/>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pic>
        <p:nvPicPr>
          <p:cNvPr id="8" name="Picture 7">
            <a:extLst>
              <a:ext uri="{FF2B5EF4-FFF2-40B4-BE49-F238E27FC236}">
                <a16:creationId xmlns:a16="http://schemas.microsoft.com/office/drawing/2014/main" id="{9CEB2771-7AAB-57AC-E2DA-2DA72A984D84}"/>
              </a:ext>
            </a:extLst>
          </p:cNvPr>
          <p:cNvPicPr>
            <a:picLocks noChangeAspect="1"/>
          </p:cNvPicPr>
          <p:nvPr/>
        </p:nvPicPr>
        <p:blipFill>
          <a:blip r:embed="rId7"/>
          <a:stretch>
            <a:fillRect/>
          </a:stretch>
        </p:blipFill>
        <p:spPr>
          <a:xfrm>
            <a:off x="435940" y="4282665"/>
            <a:ext cx="2023862" cy="1695043"/>
          </a:xfrm>
          <a:prstGeom prst="rect">
            <a:avLst/>
          </a:prstGeom>
        </p:spPr>
      </p:pic>
      <p:cxnSp>
        <p:nvCxnSpPr>
          <p:cNvPr id="13" name="Straight Arrow Connector 12">
            <a:extLst>
              <a:ext uri="{FF2B5EF4-FFF2-40B4-BE49-F238E27FC236}">
                <a16:creationId xmlns:a16="http://schemas.microsoft.com/office/drawing/2014/main" id="{F6DB864E-0047-98BD-CF35-6337A5738CB7}"/>
              </a:ext>
            </a:extLst>
          </p:cNvPr>
          <p:cNvCxnSpPr>
            <a:stCxn id="5" idx="1"/>
            <a:endCxn id="8" idx="3"/>
          </p:cNvCxnSpPr>
          <p:nvPr/>
        </p:nvCxnSpPr>
        <p:spPr>
          <a:xfrm flipH="1" flipV="1">
            <a:off x="2459802" y="5130187"/>
            <a:ext cx="1266861" cy="2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403D7C6-680A-E364-9E42-DE098D1A0F47}"/>
              </a:ext>
            </a:extLst>
          </p:cNvPr>
          <p:cNvCxnSpPr>
            <a:stCxn id="8" idx="0"/>
            <a:endCxn id="7" idx="2"/>
          </p:cNvCxnSpPr>
          <p:nvPr/>
        </p:nvCxnSpPr>
        <p:spPr>
          <a:xfrm flipV="1">
            <a:off x="1447871" y="3420670"/>
            <a:ext cx="0" cy="86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r>
              <a:rPr lang="en-US" dirty="0"/>
              <a:t> </a:t>
            </a:r>
            <a:r>
              <a:rPr lang="en-US" baseline="30000" dirty="0">
                <a:hlinkClick r:id="rId3" action="ppaction://hlinksldjump"/>
              </a:rPr>
              <a:t>[2]</a:t>
            </a:r>
            <a:endParaRPr lang="en-US" baseline="30000"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r>
              <a:rPr lang="vi-VN" dirty="0"/>
              <a:t>Bao gồm khoảng 2.5 triệu records với 49 features</a:t>
            </a:r>
            <a:r>
              <a:rPr lang="en-US" dirty="0"/>
              <a:t> – UNSW-NB15 (Agus, Bros IDS extract)</a:t>
            </a:r>
          </a:p>
          <a:p>
            <a:endParaRPr lang="en-US" dirty="0"/>
          </a:p>
          <a:p>
            <a:r>
              <a:rPr lang="en-US" dirty="0"/>
              <a:t>CIC-UNSW-NB15 </a:t>
            </a:r>
            <a:r>
              <a:rPr lang="en-US" dirty="0" err="1"/>
              <a:t>sử</a:t>
            </a:r>
            <a:r>
              <a:rPr lang="en-US" dirty="0"/>
              <a:t> </a:t>
            </a:r>
            <a:r>
              <a:rPr lang="en-US" dirty="0" err="1"/>
              <a:t>dụng</a:t>
            </a:r>
            <a:r>
              <a:rPr lang="en-US" dirty="0"/>
              <a:t> </a:t>
            </a:r>
            <a:r>
              <a:rPr lang="en-US" dirty="0" err="1"/>
              <a:t>CICFlowMeter</a:t>
            </a:r>
            <a:r>
              <a:rPr lang="en-US" dirty="0"/>
              <a:t> (</a:t>
            </a:r>
            <a:r>
              <a:rPr lang="en-US" b="1" dirty="0"/>
              <a:t>2024</a:t>
            </a:r>
            <a:r>
              <a:rPr lang="en-US" dirty="0"/>
              <a:t>) – </a:t>
            </a:r>
            <a:r>
              <a:rPr lang="en-US" dirty="0" err="1"/>
              <a:t>hơn</a:t>
            </a:r>
            <a:r>
              <a:rPr lang="en-US" dirty="0"/>
              <a:t> 80 features.</a:t>
            </a:r>
          </a:p>
          <a:p>
            <a:endParaRPr lang="vi-VN"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73E3-5D7E-993D-726B-A71BDB831F92}"/>
              </a:ext>
            </a:extLst>
          </p:cNvPr>
          <p:cNvSpPr>
            <a:spLocks noGrp="1"/>
          </p:cNvSpPr>
          <p:nvPr>
            <p:ph type="title"/>
          </p:nvPr>
        </p:nvSpPr>
        <p:spPr/>
        <p:txBody>
          <a:bodyPr/>
          <a:lstStyle/>
          <a:p>
            <a:r>
              <a:rPr lang="en-US" dirty="0" err="1"/>
              <a:t>Phân</a:t>
            </a:r>
            <a:r>
              <a:rPr lang="en-US" dirty="0"/>
              <a:t> </a:t>
            </a:r>
            <a:r>
              <a:rPr lang="en-US" dirty="0" err="1"/>
              <a:t>phối</a:t>
            </a:r>
            <a:r>
              <a:rPr lang="en-US" dirty="0"/>
              <a:t> Label </a:t>
            </a:r>
            <a:r>
              <a:rPr lang="en-US" dirty="0" err="1"/>
              <a:t>của</a:t>
            </a:r>
            <a:r>
              <a:rPr lang="en-US" dirty="0"/>
              <a:t> CIC-UNSW-NB15</a:t>
            </a:r>
          </a:p>
        </p:txBody>
      </p:sp>
      <p:sp>
        <p:nvSpPr>
          <p:cNvPr id="4" name="Slide Number Placeholder 3">
            <a:extLst>
              <a:ext uri="{FF2B5EF4-FFF2-40B4-BE49-F238E27FC236}">
                <a16:creationId xmlns:a16="http://schemas.microsoft.com/office/drawing/2014/main" id="{E89E699A-7F40-DCA5-5A35-703A5657AC35}"/>
              </a:ext>
            </a:extLst>
          </p:cNvPr>
          <p:cNvSpPr>
            <a:spLocks noGrp="1"/>
          </p:cNvSpPr>
          <p:nvPr>
            <p:ph type="sldNum" sz="quarter" idx="12"/>
          </p:nvPr>
        </p:nvSpPr>
        <p:spPr/>
        <p:txBody>
          <a:bodyPr/>
          <a:lstStyle/>
          <a:p>
            <a:fld id="{B487F271-60DF-4592-BB7F-B45BB4441AA9}" type="slidenum">
              <a:rPr lang="en-US" smtClean="0"/>
              <a:pPr/>
              <a:t>7</a:t>
            </a:fld>
            <a:endParaRPr lang="en-US" dirty="0"/>
          </a:p>
        </p:txBody>
      </p:sp>
      <p:graphicFrame>
        <p:nvGraphicFramePr>
          <p:cNvPr id="8" name="Content Placeholder 7">
            <a:extLst>
              <a:ext uri="{FF2B5EF4-FFF2-40B4-BE49-F238E27FC236}">
                <a16:creationId xmlns:a16="http://schemas.microsoft.com/office/drawing/2014/main" id="{1246EC60-C430-9F42-344E-A20FCA425C10}"/>
              </a:ext>
            </a:extLst>
          </p:cNvPr>
          <p:cNvGraphicFramePr>
            <a:graphicFrameLocks noGrp="1"/>
          </p:cNvGraphicFramePr>
          <p:nvPr>
            <p:ph idx="1"/>
            <p:extLst>
              <p:ext uri="{D42A27DB-BD31-4B8C-83A1-F6EECF244321}">
                <p14:modId xmlns:p14="http://schemas.microsoft.com/office/powerpoint/2010/main" val="210630811"/>
              </p:ext>
            </p:extLst>
          </p:nvPr>
        </p:nvGraphicFramePr>
        <p:xfrm>
          <a:off x="867335" y="1190065"/>
          <a:ext cx="7409329" cy="4477869"/>
        </p:xfrm>
        <a:graphic>
          <a:graphicData uri="http://schemas.openxmlformats.org/drawingml/2006/table">
            <a:tbl>
              <a:tblPr>
                <a:tableStyleId>{BC89EF96-8CEA-46FF-86C4-4CE0E7609802}</a:tableStyleId>
              </a:tblPr>
              <a:tblGrid>
                <a:gridCol w="1379135">
                  <a:extLst>
                    <a:ext uri="{9D8B030D-6E8A-4147-A177-3AD203B41FA5}">
                      <a16:colId xmlns:a16="http://schemas.microsoft.com/office/drawing/2014/main" val="3533288405"/>
                    </a:ext>
                  </a:extLst>
                </a:gridCol>
                <a:gridCol w="1619558">
                  <a:extLst>
                    <a:ext uri="{9D8B030D-6E8A-4147-A177-3AD203B41FA5}">
                      <a16:colId xmlns:a16="http://schemas.microsoft.com/office/drawing/2014/main" val="2857816033"/>
                    </a:ext>
                  </a:extLst>
                </a:gridCol>
                <a:gridCol w="2013977">
                  <a:extLst>
                    <a:ext uri="{9D8B030D-6E8A-4147-A177-3AD203B41FA5}">
                      <a16:colId xmlns:a16="http://schemas.microsoft.com/office/drawing/2014/main" val="999775259"/>
                    </a:ext>
                  </a:extLst>
                </a:gridCol>
                <a:gridCol w="2396659">
                  <a:extLst>
                    <a:ext uri="{9D8B030D-6E8A-4147-A177-3AD203B41FA5}">
                      <a16:colId xmlns:a16="http://schemas.microsoft.com/office/drawing/2014/main" val="3742060009"/>
                    </a:ext>
                  </a:extLst>
                </a:gridCol>
              </a:tblGrid>
              <a:tr h="407079">
                <a:tc>
                  <a:txBody>
                    <a:bodyPr/>
                    <a:lstStyle/>
                    <a:p>
                      <a:pPr algn="ctr" fontAlgn="b"/>
                      <a:r>
                        <a:rPr lang="en-US" sz="2300" b="1" u="none" strike="noStrike" dirty="0">
                          <a:effectLst/>
                        </a:rPr>
                        <a:t>Class</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vi-VN" sz="2300" b="1" u="none" strike="noStrike" dirty="0">
                          <a:effectLst/>
                        </a:rPr>
                        <a:t>Số lượng</a:t>
                      </a:r>
                      <a:endParaRPr lang="vi-VN"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Phân</a:t>
                      </a:r>
                      <a:r>
                        <a:rPr lang="en-US" sz="2300" b="1" u="none" strike="noStrike" dirty="0">
                          <a:effectLst/>
                        </a:rPr>
                        <a:t> </a:t>
                      </a:r>
                      <a:r>
                        <a:rPr lang="en-US" sz="2300" b="1" u="none" strike="noStrike" dirty="0" err="1">
                          <a:effectLst/>
                        </a:rPr>
                        <a:t>phối</a:t>
                      </a:r>
                      <a:endParaRPr lang="en-US" sz="23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300" b="1" u="none" strike="noStrike" dirty="0" err="1">
                          <a:effectLst/>
                        </a:rPr>
                        <a:t>Label_encoded</a:t>
                      </a:r>
                      <a:endParaRPr lang="en-US" sz="23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684556"/>
                  </a:ext>
                </a:extLst>
              </a:tr>
              <a:tr h="407079">
                <a:tc>
                  <a:txBody>
                    <a:bodyPr/>
                    <a:lstStyle/>
                    <a:p>
                      <a:pPr algn="l" fontAlgn="b"/>
                      <a:r>
                        <a:rPr lang="en-US" sz="2300" u="none" strike="noStrike" dirty="0">
                          <a:effectLst/>
                        </a:rPr>
                        <a:t>Benign</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358332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0.8</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0</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6663036"/>
                  </a:ext>
                </a:extLst>
              </a:tr>
              <a:tr h="407079">
                <a:tc>
                  <a:txBody>
                    <a:bodyPr/>
                    <a:lstStyle/>
                    <a:p>
                      <a:pPr algn="l" fontAlgn="b"/>
                      <a:r>
                        <a:rPr lang="en-US" sz="2300" u="none" strike="noStrike">
                          <a:effectLst/>
                        </a:rPr>
                        <a:t>Exploits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30951</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0.0691</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4</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60968347"/>
                  </a:ext>
                </a:extLst>
              </a:tr>
              <a:tr h="407079">
                <a:tc>
                  <a:txBody>
                    <a:bodyPr/>
                    <a:lstStyle/>
                    <a:p>
                      <a:pPr algn="l" fontAlgn="b"/>
                      <a:r>
                        <a:rPr lang="en-US" sz="2300" u="none" strike="noStrike">
                          <a:effectLst/>
                        </a:rPr>
                        <a:t>Fuzzers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29613</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0.066113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5</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47150859"/>
                  </a:ext>
                </a:extLst>
              </a:tr>
              <a:tr h="407079">
                <a:tc>
                  <a:txBody>
                    <a:bodyPr/>
                    <a:lstStyle/>
                    <a:p>
                      <a:pPr algn="l" fontAlgn="b"/>
                      <a:r>
                        <a:rPr lang="en-US" sz="2300" u="none" strike="noStrike">
                          <a:effectLst/>
                        </a:rPr>
                        <a:t>Recon</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16735</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a:effectLst/>
                        </a:rPr>
                        <a:t>0.037362</a:t>
                      </a:r>
                      <a:endParaRPr lang="en-US" sz="23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7</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33877201"/>
                  </a:ext>
                </a:extLst>
              </a:tr>
              <a:tr h="407079">
                <a:tc>
                  <a:txBody>
                    <a:bodyPr/>
                    <a:lstStyle/>
                    <a:p>
                      <a:pPr algn="l" fontAlgn="b"/>
                      <a:r>
                        <a:rPr lang="en-US" sz="2300" u="none" strike="noStrike">
                          <a:effectLst/>
                        </a:rPr>
                        <a:t>Generic</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4632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0.010341</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6</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77180890"/>
                  </a:ext>
                </a:extLst>
              </a:tr>
              <a:tr h="407079">
                <a:tc>
                  <a:txBody>
                    <a:bodyPr/>
                    <a:lstStyle/>
                    <a:p>
                      <a:pPr algn="l" fontAlgn="b"/>
                      <a:r>
                        <a:rPr lang="en-US" sz="2300" u="none" strike="noStrike">
                          <a:effectLst/>
                        </a:rPr>
                        <a:t>Dos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4467</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0.009973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3</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15511141"/>
                  </a:ext>
                </a:extLst>
              </a:tr>
              <a:tr h="407079">
                <a:tc>
                  <a:txBody>
                    <a:bodyPr/>
                    <a:lstStyle/>
                    <a:p>
                      <a:pPr algn="l" fontAlgn="b"/>
                      <a:r>
                        <a:rPr lang="en-US" sz="2300" u="none" strike="noStrike">
                          <a:effectLst/>
                        </a:rPr>
                        <a:t>Shellcode</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dirty="0">
                          <a:effectLst/>
                        </a:rPr>
                        <a:t>2102</a:t>
                      </a:r>
                      <a:endParaRPr lang="en-US" sz="23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0.004693</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a:effectLst/>
                        </a:rPr>
                        <a:t>8</a:t>
                      </a:r>
                      <a:endParaRPr lang="en-US" sz="23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44919533"/>
                  </a:ext>
                </a:extLst>
              </a:tr>
              <a:tr h="407079">
                <a:tc>
                  <a:txBody>
                    <a:bodyPr/>
                    <a:lstStyle/>
                    <a:p>
                      <a:pPr algn="l" fontAlgn="b"/>
                      <a:r>
                        <a:rPr lang="en-US" sz="2300" u="none" strike="noStrike">
                          <a:effectLst/>
                        </a:rPr>
                        <a:t>Backdoor</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452</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0.001009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2</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37304858"/>
                  </a:ext>
                </a:extLst>
              </a:tr>
              <a:tr h="407079">
                <a:tc>
                  <a:txBody>
                    <a:bodyPr/>
                    <a:lstStyle/>
                    <a:p>
                      <a:pPr algn="l" fontAlgn="b"/>
                      <a:r>
                        <a:rPr lang="en-US" sz="2300" u="none" strike="noStrike">
                          <a:effectLst/>
                        </a:rPr>
                        <a:t>Analysis</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385</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0.00086</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1</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17514260"/>
                  </a:ext>
                </a:extLst>
              </a:tr>
              <a:tr h="407079">
                <a:tc>
                  <a:txBody>
                    <a:bodyPr/>
                    <a:lstStyle/>
                    <a:p>
                      <a:pPr algn="l" fontAlgn="b"/>
                      <a:r>
                        <a:rPr lang="en-US" sz="2300" u="none" strike="noStrike">
                          <a:effectLst/>
                        </a:rPr>
                        <a:t>Worm</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300" u="none" strike="noStrike">
                          <a:effectLst/>
                        </a:rPr>
                        <a:t>246</a:t>
                      </a:r>
                      <a:endParaRPr lang="en-US" sz="23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ctr"/>
                      <a:r>
                        <a:rPr lang="en-US" sz="2300" u="none" strike="noStrike" dirty="0">
                          <a:effectLst/>
                        </a:rPr>
                        <a:t>0.000549</a:t>
                      </a:r>
                      <a:endParaRPr lang="en-US" sz="23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300" u="none" strike="noStrike" dirty="0">
                          <a:effectLst/>
                        </a:rPr>
                        <a:t>9</a:t>
                      </a:r>
                      <a:endParaRPr lang="en-US" sz="23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84843003"/>
                  </a:ext>
                </a:extLst>
              </a:tr>
            </a:tbl>
          </a:graphicData>
        </a:graphic>
      </p:graphicFrame>
      <p:sp>
        <p:nvSpPr>
          <p:cNvPr id="9" name="Title 1">
            <a:extLst>
              <a:ext uri="{FF2B5EF4-FFF2-40B4-BE49-F238E27FC236}">
                <a16:creationId xmlns:a16="http://schemas.microsoft.com/office/drawing/2014/main" id="{6A38A907-4E73-B9F9-8435-3F5888A83502}"/>
              </a:ext>
            </a:extLst>
          </p:cNvPr>
          <p:cNvSpPr txBox="1">
            <a:spLocks/>
          </p:cNvSpPr>
          <p:nvPr/>
        </p:nvSpPr>
        <p:spPr>
          <a:xfrm>
            <a:off x="1817433" y="5693133"/>
            <a:ext cx="5305449" cy="5101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r>
              <a:rPr lang="en-US" dirty="0" err="1"/>
              <a:t>Bộ</a:t>
            </a:r>
            <a:r>
              <a:rPr lang="en-US" dirty="0"/>
              <a:t> </a:t>
            </a:r>
            <a:r>
              <a:rPr lang="en-US" dirty="0" err="1"/>
              <a:t>dữ</a:t>
            </a:r>
            <a:r>
              <a:rPr lang="en-US" dirty="0"/>
              <a:t> </a:t>
            </a:r>
            <a:r>
              <a:rPr lang="en-US" dirty="0" err="1"/>
              <a:t>liệu</a:t>
            </a:r>
            <a:r>
              <a:rPr lang="en-US" dirty="0"/>
              <a:t> CIC-UNSW-NB15 </a:t>
            </a:r>
            <a:r>
              <a:rPr lang="en-US" baseline="30000" dirty="0">
                <a:hlinkClick r:id="rId2" action="ppaction://hlinksldjump"/>
              </a:rPr>
              <a:t>[6]</a:t>
            </a:r>
            <a:endParaRPr lang="en-US" baseline="30000" dirty="0"/>
          </a:p>
        </p:txBody>
      </p:sp>
    </p:spTree>
    <p:extLst>
      <p:ext uri="{BB962C8B-B14F-4D97-AF65-F5344CB8AC3E}">
        <p14:creationId xmlns:p14="http://schemas.microsoft.com/office/powerpoint/2010/main" val="374591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8</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223234321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hang</a:t>
                      </a:r>
                      <a:r>
                        <a:rPr lang="en-US" sz="1800" b="0" dirty="0">
                          <a:latin typeface="Arial" panose="020B0604020202020204" pitchFamily="34" charset="0"/>
                          <a:cs typeface="Arial" panose="020B0604020202020204" pitchFamily="34" charset="0"/>
                        </a:rPr>
                        <a:t> </a:t>
                      </a:r>
                      <a:r>
                        <a:rPr lang="en-US" sz="1800" b="0" baseline="30000" dirty="0">
                          <a:latin typeface="Arial" panose="020B0604020202020204" pitchFamily="34" charset="0"/>
                          <a:cs typeface="Arial" panose="020B0604020202020204" pitchFamily="34" charset="0"/>
                          <a:hlinkClick r:id="rId2" action="ppaction://hlinksldjump"/>
                        </a:rPr>
                        <a:t>[3]</a:t>
                      </a:r>
                      <a:r>
                        <a:rPr lang="vi-VN" sz="1800" b="0" dirty="0">
                          <a:latin typeface="Arial" panose="020B0604020202020204" pitchFamily="34" charset="0"/>
                          <a:cs typeface="Arial" panose="020B0604020202020204" pitchFamily="34" charset="0"/>
                        </a:rPr>
                        <a:t>.</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3"/>
          <a:srcRect l="1649" t="2330" r="2040" b="2967"/>
          <a:stretch/>
        </p:blipFill>
        <p:spPr>
          <a:xfrm>
            <a:off x="3088640" y="1605280"/>
            <a:ext cx="5527040" cy="4541520"/>
          </a:xfrm>
          <a:prstGeom prst="rect">
            <a:avLst/>
          </a:prstGeom>
        </p:spPr>
      </p:pic>
      <p:sp>
        <p:nvSpPr>
          <p:cNvPr id="3" name="TextBox 2">
            <a:extLst>
              <a:ext uri="{FF2B5EF4-FFF2-40B4-BE49-F238E27FC236}">
                <a16:creationId xmlns:a16="http://schemas.microsoft.com/office/drawing/2014/main" id="{3FDF9125-FC6B-E22C-9394-D0174ED39431}"/>
              </a:ext>
            </a:extLst>
          </p:cNvPr>
          <p:cNvSpPr txBox="1"/>
          <p:nvPr/>
        </p:nvSpPr>
        <p:spPr>
          <a:xfrm>
            <a:off x="4084320" y="1137920"/>
            <a:ext cx="3606800"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Federated Averaging </a:t>
            </a:r>
            <a:r>
              <a:rPr lang="en-US" sz="1600" baseline="30000" dirty="0">
                <a:latin typeface="Arial" panose="020B0604020202020204" pitchFamily="34" charset="0"/>
                <a:cs typeface="Arial" panose="020B0604020202020204" pitchFamily="34" charset="0"/>
                <a:hlinkClick r:id="rId2" action="ppaction://hlinksldjump"/>
              </a:rPr>
              <a:t>[4]</a:t>
            </a:r>
            <a:endParaRPr lang="en-US" sz="16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4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3853</TotalTime>
  <Words>6293</Words>
  <Application>Microsoft Office PowerPoint</Application>
  <PresentationFormat>On-screen Show (4:3)</PresentationFormat>
  <Paragraphs>719</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__Inter_d65c78</vt:lpstr>
      <vt:lpstr>Aptos</vt:lpstr>
      <vt:lpstr>Aptos Narrow</vt:lpstr>
      <vt:lpstr>Arial</vt:lpstr>
      <vt:lpstr>Calibri</vt:lpstr>
      <vt:lpstr>Calibri Light</vt:lpstr>
      <vt:lpstr>Elle Futura</vt:lpstr>
      <vt:lpstr>Verdana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 [2]</vt:lpstr>
      <vt:lpstr>Phân phối Label của CIC-UNSW-NB15</vt:lpstr>
      <vt:lpstr>Preprogessing </vt:lpstr>
      <vt:lpstr>Xây dựng Chiến lược tổng hợp trọng số</vt:lpstr>
      <vt:lpstr>Xây dựng Chiến lược tổng hợp trọng số</vt:lpstr>
      <vt:lpstr>PowerPoint Presentation</vt:lpstr>
      <vt:lpstr>3. Demo</vt:lpstr>
      <vt:lpstr>Mô hình hệ thống Federated Learning</vt:lpstr>
      <vt:lpstr>Mô hình xử lý dữ liệu</vt:lpstr>
      <vt:lpstr>Thiết kế thực nghiệm</vt:lpstr>
      <vt:lpstr>3. Demo</vt:lpstr>
      <vt:lpstr>3. Demo</vt:lpstr>
      <vt:lpstr>4. Đánh giá và kết luận – Result Demo 1</vt:lpstr>
      <vt:lpstr>4. Đánh giá và kết luận – Result Demo 1</vt:lpstr>
      <vt:lpstr>4. Đánh giá và kết luận – Result Demo 1</vt:lpstr>
      <vt:lpstr>4. Đánh giá và kết luận – Result Demo 1</vt:lpstr>
      <vt:lpstr>4. Đánh giá và kết luận – Result Demo 2</vt:lpstr>
      <vt:lpstr>4. Đánh giá và kết luận – Result Demo 2</vt:lpstr>
      <vt:lpstr>4. Đánh giá và kết luận – Result Demo 3</vt:lpstr>
      <vt:lpstr>4. Đánh giá và kết luận – Result Demo 3</vt:lpstr>
      <vt:lpstr>References</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Lê Bá Trực</cp:lastModifiedBy>
  <cp:revision>401</cp:revision>
  <dcterms:created xsi:type="dcterms:W3CDTF">2018-07-22T00:13:03Z</dcterms:created>
  <dcterms:modified xsi:type="dcterms:W3CDTF">2024-12-29T15:45:04Z</dcterms:modified>
</cp:coreProperties>
</file>